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1" r:id="rId6"/>
    <p:sldId id="262" r:id="rId7"/>
    <p:sldId id="287"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53"/>
    <p:restoredTop sz="96327"/>
  </p:normalViewPr>
  <p:slideViewPr>
    <p:cSldViewPr snapToGrid="0" snapToObjects="1">
      <p:cViewPr varScale="1">
        <p:scale>
          <a:sx n="62" d="100"/>
          <a:sy n="62" d="100"/>
        </p:scale>
        <p:origin x="30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xfrm>
            <a:off x="381000" y="685800"/>
            <a:ext cx="6096000" cy="3429000"/>
          </a:xfrm>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a:lnSpc>
                <a:spcPct val="125000"/>
              </a:lnSpc>
              <a:defRPr sz="2400">
                <a:latin typeface="IBM Plex Sans"/>
                <a:ea typeface="IBM Plex Sans"/>
                <a:cs typeface="IBM Plex Sans"/>
                <a:sym typeface="IBM Plex Sans"/>
              </a:defRPr>
            </a:lvl1p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rPr dirty="0"/>
              <a:t>In humans, this lifelong context of prior articulations inescapably conditions the meaning that we discern from the momentary flow of experience and, therefore, also guides our planning and future behavior.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A rat is being trained to run anti-clockwise laps. Between bouts of running, the rat will stereotypically swing its head laterally (toward the exterior or interior of the track) and briefly pause before recommencing forward locomotion. Chocolate </a:t>
            </a:r>
            <a:r>
              <a:rPr lang="en-US" dirty="0"/>
              <a:t>sprinkles </a:t>
            </a:r>
            <a:r>
              <a:rPr dirty="0"/>
              <a:t>motivate track running.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This is an example of one place field event from one place cell in one rat, but the dataset consisted of 36 rats, 5510 place field recordings, and 963 place-field events, all of which was data collected by 4 different experimenteres in the lab over 10 years. Now, putting together all 963 place-field events, you can see…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t>Now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lvl1pPr>
              <a:lnSpc>
                <a:spcPct val="125000"/>
              </a:lnSpc>
              <a:defRPr sz="2400">
                <a:latin typeface="IBM Plex Sans"/>
                <a:ea typeface="IBM Plex Sans"/>
                <a:cs typeface="IBM Plex Sans"/>
                <a:sym typeface="IBM Plex Sans"/>
              </a:defRPr>
            </a:lvl1p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a:lnSpc>
                <a:spcPct val="125000"/>
              </a:lnSpc>
              <a:defRPr sz="1900">
                <a:latin typeface="IBM Plex Sans"/>
                <a:ea typeface="IBM Plex Sans"/>
                <a:cs typeface="IBM Plex Sans"/>
                <a:sym typeface="IBM Plex Sans"/>
              </a:defRPr>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lvl1pPr>
              <a:lnSpc>
                <a:spcPct val="125000"/>
              </a:lnSpc>
              <a:defRPr sz="2400">
                <a:latin typeface="IBM Plex Sans"/>
                <a:ea typeface="IBM Plex Sans"/>
                <a:cs typeface="IBM Plex Sans"/>
                <a:sym typeface="IBM Plex Sans"/>
              </a:defRPr>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 Black">
    <p:bg>
      <p:bgPr>
        <a:solidFill>
          <a:srgbClr val="000000"/>
        </a:solid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ody - PageNo - Title">
    <p:spTree>
      <p:nvGrpSpPr>
        <p:cNvPr id="1" name=""/>
        <p:cNvGrpSpPr/>
        <p:nvPr/>
      </p:nvGrpSpPr>
      <p:grpSpPr>
        <a:xfrm>
          <a:off x="0" y="0"/>
          <a:ext cx="0" cy="0"/>
          <a:chOff x="0" y="0"/>
          <a:chExt cx="0" cy="0"/>
        </a:xfrm>
      </p:grpSpPr>
      <p:sp>
        <p:nvSpPr>
          <p:cNvPr id="156" name="Slide Number"/>
          <p:cNvSpPr txBox="1">
            <a:spLocks noGrp="1"/>
          </p:cNvSpPr>
          <p:nvPr>
            <p:ph type="sldNum" sz="quarter" idx="2"/>
          </p:nvPr>
        </p:nvSpPr>
        <p:spPr>
          <a:xfrm>
            <a:off x="177800" y="13144499"/>
            <a:ext cx="419100" cy="419101"/>
          </a:xfrm>
          <a:prstGeom prst="rect">
            <a:avLst/>
          </a:prstGeom>
        </p:spPr>
        <p:txBody>
          <a:bodyPr/>
          <a:lstStyle>
            <a:lvl1pPr algn="l" defTabSz="825500">
              <a:defRPr sz="2000">
                <a:latin typeface="IBM Plex Sans Light"/>
                <a:ea typeface="IBM Plex Sans Light"/>
                <a:cs typeface="IBM Plex Sans Light"/>
                <a:sym typeface="IBM Plex Sans Light"/>
              </a:defRPr>
            </a:lvl1pPr>
          </a:lstStyle>
          <a:p>
            <a:fld id="{86CB4B4D-7CA3-9044-876B-883B54F8677D}" type="slidenum">
              <a:t>‹#›</a:t>
            </a:fld>
            <a:endParaRPr/>
          </a:p>
        </p:txBody>
      </p:sp>
      <p:sp>
        <p:nvSpPr>
          <p:cNvPr id="157" name="Title Text"/>
          <p:cNvSpPr txBox="1">
            <a:spLocks noGrp="1"/>
          </p:cNvSpPr>
          <p:nvPr>
            <p:ph type="body" sz="quarter" idx="21" hasCustomPrompt="1"/>
          </p:nvPr>
        </p:nvSpPr>
        <p:spPr>
          <a:xfrm>
            <a:off x="2143982" y="325598"/>
            <a:ext cx="20096036" cy="1336676"/>
          </a:xfrm>
          <a:prstGeom prst="rect">
            <a:avLst/>
          </a:prstGeom>
        </p:spPr>
        <p:txBody>
          <a:bodyPr lIns="71437" tIns="71437" rIns="71437" bIns="71437" anchor="ctr">
            <a:spAutoFit/>
          </a:bodyPr>
          <a:lstStyle>
            <a:lvl1pPr marL="0" indent="0" algn="ctr" defTabSz="642937">
              <a:lnSpc>
                <a:spcPct val="10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200" b="1">
                <a:latin typeface="IBM Plex Sans"/>
                <a:ea typeface="IBM Plex Sans"/>
                <a:cs typeface="IBM Plex Sans"/>
                <a:sym typeface="IBM Plex Sans"/>
              </a:defRPr>
            </a:lvl1pPr>
          </a:lstStyle>
          <a:p>
            <a:r>
              <a:t>Title Text</a:t>
            </a:r>
          </a:p>
        </p:txBody>
      </p:sp>
      <p:sp>
        <p:nvSpPr>
          <p:cNvPr id="158" name="This is the main text"/>
          <p:cNvSpPr txBox="1">
            <a:spLocks noGrp="1"/>
          </p:cNvSpPr>
          <p:nvPr>
            <p:ph type="body" sz="half" idx="22" hasCustomPrompt="1"/>
          </p:nvPr>
        </p:nvSpPr>
        <p:spPr>
          <a:xfrm>
            <a:off x="792694" y="2680595"/>
            <a:ext cx="11246295" cy="10469670"/>
          </a:xfrm>
          <a:prstGeom prst="rect">
            <a:avLst/>
          </a:prstGeom>
        </p:spPr>
        <p:txBody>
          <a:bodyPr>
            <a:noAutofit/>
          </a:bodyPr>
          <a:lstStyle>
            <a:lvl1pPr marL="762000" indent="-762000" defTabSz="825500">
              <a:spcBef>
                <a:spcPts val="3600"/>
              </a:spcBef>
              <a:buSzPct val="170000"/>
              <a:defRPr sz="4000" b="1">
                <a:latin typeface="IBM Plex Sans"/>
                <a:ea typeface="IBM Plex Sans"/>
                <a:cs typeface="IBM Plex Sans"/>
                <a:sym typeface="IBM Plex Sans"/>
              </a:defRPr>
            </a:lvl1pPr>
          </a:lstStyle>
          <a:p>
            <a:r>
              <a:t>This is the main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5" name="Body Level One…"/>
          <p:cNvSpPr txBox="1">
            <a:spLocks noGrp="1"/>
          </p:cNvSpPr>
          <p:nvPr>
            <p:ph type="body" idx="1"/>
          </p:nvPr>
        </p:nvSpPr>
        <p:spPr>
          <a:xfrm>
            <a:off x="1689100" y="1896533"/>
            <a:ext cx="21005800" cy="9296401"/>
          </a:xfrm>
          <a:prstGeom prst="rect">
            <a:avLst/>
          </a:prstGeom>
        </p:spPr>
        <p:txBody>
          <a:bodyPr anchor="ctr"/>
          <a:lstStyle>
            <a:lvl1pPr marL="635000" indent="-635000" defTabSz="825500">
              <a:lnSpc>
                <a:spcPct val="100000"/>
              </a:lnSpc>
              <a:spcBef>
                <a:spcPts val="5900"/>
              </a:spcBef>
              <a:buSzPct val="125000"/>
            </a:lvl1pPr>
            <a:lvl2pPr marL="1270000" indent="-635000" defTabSz="825500">
              <a:lnSpc>
                <a:spcPct val="100000"/>
              </a:lnSpc>
              <a:spcBef>
                <a:spcPts val="5900"/>
              </a:spcBef>
              <a:buSzPct val="125000"/>
            </a:lvl2pPr>
            <a:lvl3pPr marL="1905000" indent="-635000" defTabSz="825500">
              <a:lnSpc>
                <a:spcPct val="100000"/>
              </a:lnSpc>
              <a:spcBef>
                <a:spcPts val="5900"/>
              </a:spcBef>
              <a:buSzPct val="125000"/>
            </a:lvl3pPr>
            <a:lvl4pPr marL="2540000" indent="-635000" defTabSz="825500">
              <a:lnSpc>
                <a:spcPct val="100000"/>
              </a:lnSpc>
              <a:spcBef>
                <a:spcPts val="5900"/>
              </a:spcBef>
              <a:buSzPct val="125000"/>
            </a:lvl4pPr>
            <a:lvl5pPr marL="3175000" indent="-635000" defTabSz="825500">
              <a:lnSpc>
                <a:spcPct val="100000"/>
              </a:lnSpc>
              <a:spcBef>
                <a:spcPts val="5900"/>
              </a:spcBef>
              <a:buSzPct val="125000"/>
            </a:lvl5pPr>
          </a:lstStyle>
          <a:p>
            <a:r>
              <a:t>Body Level One</a:t>
            </a:r>
          </a:p>
          <a:p>
            <a:pPr lvl="1"/>
            <a:r>
              <a:t>Body Level Two</a:t>
            </a:r>
          </a:p>
          <a:p>
            <a:pPr lvl="2"/>
            <a:r>
              <a:t>Body Level Three</a:t>
            </a:r>
          </a:p>
          <a:p>
            <a:pPr lvl="3"/>
            <a:r>
              <a:t>Body Level Four</a:t>
            </a:r>
          </a:p>
          <a:p>
            <a:pPr lvl="4"/>
            <a:r>
              <a:t>Body Level Five</a:t>
            </a:r>
          </a:p>
        </p:txBody>
      </p:sp>
      <p:sp>
        <p:nvSpPr>
          <p:cNvPr id="166" name="Title Text"/>
          <p:cNvSpPr txBox="1">
            <a:spLocks noGrp="1"/>
          </p:cNvSpPr>
          <p:nvPr>
            <p:ph type="title"/>
          </p:nvPr>
        </p:nvSpPr>
        <p:spPr>
          <a:xfrm>
            <a:off x="1689100" y="203200"/>
            <a:ext cx="21005800" cy="1339520"/>
          </a:xfrm>
          <a:prstGeom prst="rect">
            <a:avLst/>
          </a:prstGeom>
        </p:spPr>
        <p:txBody>
          <a:bodyPr anchor="ctr"/>
          <a:lstStyle>
            <a:lvl1pPr algn="ctr" defTabSz="825500">
              <a:lnSpc>
                <a:spcPct val="100000"/>
              </a:lnSpc>
              <a:defRPr sz="7200" b="0" spc="0">
                <a:latin typeface="Helvetica Neue Bold Condensed"/>
                <a:ea typeface="Helvetica Neue Bold Condensed"/>
                <a:cs typeface="Helvetica Neue Bold Condensed"/>
                <a:sym typeface="Helvetica Neue Bold Condensed"/>
              </a:defRPr>
            </a:lvl1pPr>
          </a:lstStyle>
          <a:p>
            <a:r>
              <a:t>Title Text</a:t>
            </a:r>
          </a:p>
        </p:txBody>
      </p:sp>
      <p:sp>
        <p:nvSpPr>
          <p:cNvPr id="167"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ody - PageNo - Titl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xfrm>
            <a:off x="177800" y="13208000"/>
            <a:ext cx="396748" cy="355601"/>
          </a:xfrm>
          <a:prstGeom prst="rect">
            <a:avLst/>
          </a:prstGeom>
        </p:spPr>
        <p:txBody>
          <a:bodyPr/>
          <a:lstStyle>
            <a:lvl1pPr algn="l" defTabSz="825500">
              <a:defRPr sz="2000">
                <a:latin typeface="HelveticaNeueLT Std Lt"/>
                <a:ea typeface="HelveticaNeueLT Std Lt"/>
                <a:cs typeface="HelveticaNeueLT Std Lt"/>
                <a:sym typeface="Helvetica Neue LT Std 45 Light"/>
              </a:defRPr>
            </a:lvl1pPr>
          </a:lstStyle>
          <a:p>
            <a:fld id="{86CB4B4D-7CA3-9044-876B-883B54F8677D}" type="slidenum">
              <a:t>‹#›</a:t>
            </a:fld>
            <a:endParaRPr/>
          </a:p>
        </p:txBody>
      </p:sp>
      <p:sp>
        <p:nvSpPr>
          <p:cNvPr id="175" name="Title Text"/>
          <p:cNvSpPr txBox="1">
            <a:spLocks noGrp="1"/>
          </p:cNvSpPr>
          <p:nvPr>
            <p:ph type="body" sz="quarter" idx="21" hasCustomPrompt="1"/>
          </p:nvPr>
        </p:nvSpPr>
        <p:spPr>
          <a:xfrm>
            <a:off x="2143982" y="382850"/>
            <a:ext cx="20096036" cy="1222173"/>
          </a:xfrm>
          <a:prstGeom prst="rect">
            <a:avLst/>
          </a:prstGeom>
        </p:spPr>
        <p:txBody>
          <a:bodyPr lIns="71437" tIns="71437" rIns="71437" bIns="71437" anchor="ctr">
            <a:spAutoFit/>
          </a:bodyPr>
          <a:lstStyle>
            <a:lvl1pPr marL="0" indent="0" algn="ctr" defTabSz="642937">
              <a:lnSpc>
                <a:spcPct val="10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200">
                <a:latin typeface="Helvetica Neue Bold Condensed"/>
                <a:ea typeface="Helvetica Neue Bold Condensed"/>
                <a:cs typeface="Helvetica Neue Bold Condensed"/>
                <a:sym typeface="Helvetica Neue Bold Condensed"/>
              </a:defRPr>
            </a:lvl1pPr>
          </a:lstStyle>
          <a:p>
            <a:r>
              <a:t>Title Text</a:t>
            </a:r>
          </a:p>
        </p:txBody>
      </p:sp>
      <p:sp>
        <p:nvSpPr>
          <p:cNvPr id="176" name="This is the main text"/>
          <p:cNvSpPr txBox="1">
            <a:spLocks noGrp="1"/>
          </p:cNvSpPr>
          <p:nvPr>
            <p:ph type="body" sz="half" idx="22" hasCustomPrompt="1"/>
          </p:nvPr>
        </p:nvSpPr>
        <p:spPr>
          <a:xfrm>
            <a:off x="792694" y="2680595"/>
            <a:ext cx="11246295" cy="10469670"/>
          </a:xfrm>
          <a:prstGeom prst="rect">
            <a:avLst/>
          </a:prstGeom>
        </p:spPr>
        <p:txBody>
          <a:bodyPr>
            <a:noAutofit/>
          </a:bodyPr>
          <a:lstStyle>
            <a:lvl1pPr marL="762000" indent="-762000" defTabSz="825500">
              <a:spcBef>
                <a:spcPts val="3600"/>
              </a:spcBef>
              <a:buSzPct val="170000"/>
              <a:defRPr sz="4000" b="1"/>
            </a:lvl1pPr>
          </a:lstStyle>
          <a:p>
            <a:r>
              <a:t>This is the main 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1689100" y="241300"/>
            <a:ext cx="21005800" cy="1267619"/>
          </a:xfrm>
          <a:prstGeom prst="rect">
            <a:avLst/>
          </a:prstGeom>
        </p:spPr>
        <p:txBody>
          <a:bodyPr anchor="ctr"/>
          <a:lstStyle>
            <a:lvl1pPr algn="ctr" defTabSz="825500">
              <a:lnSpc>
                <a:spcPct val="100000"/>
              </a:lnSpc>
              <a:defRPr sz="7200" b="0" spc="0">
                <a:latin typeface="Helvetica Neue Bold Condensed"/>
                <a:ea typeface="Helvetica Neue Bold Condensed"/>
                <a:cs typeface="Helvetica Neue Bold Condensed"/>
                <a:sym typeface="Helvetica Neue Bold Condensed"/>
              </a:defRPr>
            </a:lvl1pPr>
          </a:lstStyle>
          <a:p>
            <a:r>
              <a:t>Title Text</a:t>
            </a:r>
          </a:p>
        </p:txBody>
      </p:sp>
      <p:sp>
        <p:nvSpPr>
          <p:cNvPr id="184"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2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1.png"/><Relationship Id="rId5" Type="http://schemas.openxmlformats.org/officeDocument/2006/relationships/slideLayout" Target="../slideLayouts/slideLayout19.xml"/><Relationship Id="rId4" Type="http://schemas.openxmlformats.org/officeDocument/2006/relationships/video" Target="../media/media7.mp4"/></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tif"/><Relationship Id="rId4" Type="http://schemas.openxmlformats.org/officeDocument/2006/relationships/image" Target="../media/image27.t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APS/DBIO Neurodynamical Models of Cognition // March 8, 2023…"/>
          <p:cNvSpPr txBox="1"/>
          <p:nvPr/>
        </p:nvSpPr>
        <p:spPr>
          <a:xfrm>
            <a:off x="1025814" y="10437604"/>
            <a:ext cx="21971002" cy="2851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l" defTabSz="825500">
              <a:defRPr sz="3700" i="1">
                <a:solidFill>
                  <a:srgbClr val="FFFFFF"/>
                </a:solidFill>
              </a:defRPr>
            </a:pPr>
            <a:r>
              <a:t>APS/DBIO Neurodynamical Models of Cognition // March 8, 2023</a:t>
            </a:r>
          </a:p>
          <a:p>
            <a:pPr algn="l" defTabSz="825500">
              <a:defRPr sz="4400" i="1">
                <a:solidFill>
                  <a:srgbClr val="FFFFFF"/>
                </a:solidFill>
              </a:defRPr>
            </a:pPr>
            <a:endParaRPr/>
          </a:p>
          <a:p>
            <a:pPr algn="l" defTabSz="825500">
              <a:defRPr sz="4400">
                <a:solidFill>
                  <a:srgbClr val="FFFFFF"/>
                </a:solidFill>
              </a:defRPr>
            </a:pPr>
            <a:r>
              <a:rPr b="1"/>
              <a:t>Joseph D. Monaco</a:t>
            </a:r>
            <a:r>
              <a:t>, SelfMotion Labs &amp; National Institutes of Health</a:t>
            </a:r>
          </a:p>
          <a:p>
            <a:pPr algn="l" defTabSz="825500">
              <a:defRPr sz="4400">
                <a:solidFill>
                  <a:srgbClr val="FFFFFF"/>
                </a:solidFill>
              </a:defRPr>
            </a:pPr>
            <a:r>
              <a:rPr b="1"/>
              <a:t>Grace M. Hwang</a:t>
            </a:r>
            <a:r>
              <a:t>, Johns Hopkins Applied Physics Lab &amp; National Science Foundation</a:t>
            </a:r>
          </a:p>
        </p:txBody>
      </p:sp>
      <p:sp>
        <p:nvSpPr>
          <p:cNvPr id="194" name="Neurodynamical computing at the information boundaries of intelligent systems"/>
          <p:cNvSpPr txBox="1">
            <a:spLocks noGrp="1"/>
          </p:cNvSpPr>
          <p:nvPr>
            <p:ph type="title" idx="4294967295"/>
          </p:nvPr>
        </p:nvSpPr>
        <p:spPr>
          <a:xfrm>
            <a:off x="1052657" y="704319"/>
            <a:ext cx="19987394" cy="9100244"/>
          </a:xfrm>
          <a:prstGeom prst="rect">
            <a:avLst/>
          </a:prstGeom>
        </p:spPr>
        <p:txBody>
          <a:bodyPr/>
          <a:lstStyle>
            <a:lvl1pPr>
              <a:defRPr sz="11000" spc="-220">
                <a:solidFill>
                  <a:srgbClr val="FFFFFF"/>
                </a:solidFill>
              </a:defRPr>
            </a:lvl1pPr>
          </a:lstStyle>
          <a:p>
            <a:r>
              <a:t>Neurodynamical computing at the information boundaries of intelligent systems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emporal unfolding and the locus of agency"/>
          <p:cNvSpPr txBox="1">
            <a:spLocks noGrp="1"/>
          </p:cNvSpPr>
          <p:nvPr>
            <p:ph type="body" idx="21"/>
          </p:nvPr>
        </p:nvSpPr>
        <p:spPr>
          <a:xfrm>
            <a:off x="1206500" y="1991962"/>
            <a:ext cx="14782605"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Temporal unfolding and the locus of agency</a:t>
            </a:r>
          </a:p>
        </p:txBody>
      </p:sp>
      <p:sp>
        <p:nvSpPr>
          <p:cNvPr id="276" name="Dynamical systems view of cognition"/>
          <p:cNvSpPr txBox="1">
            <a:spLocks noGrp="1"/>
          </p:cNvSpPr>
          <p:nvPr>
            <p:ph type="title"/>
          </p:nvPr>
        </p:nvSpPr>
        <p:spPr>
          <a:xfrm>
            <a:off x="1206500" y="698500"/>
            <a:ext cx="19159022" cy="1435100"/>
          </a:xfrm>
          <a:prstGeom prst="rect">
            <a:avLst/>
          </a:prstGeom>
        </p:spPr>
        <p:txBody>
          <a:bodyPr/>
          <a:lstStyle/>
          <a:p>
            <a:r>
              <a:t>Dynamical systems view of cognition</a:t>
            </a:r>
          </a:p>
        </p:txBody>
      </p:sp>
      <p:pic>
        <p:nvPicPr>
          <p:cNvPr id="277" name="Screenshot 2023-03-08 at 05.40.55.png" descr="Screenshot 2023-03-08 at 05.40.55.png"/>
          <p:cNvPicPr>
            <a:picLocks noChangeAspect="1"/>
          </p:cNvPicPr>
          <p:nvPr/>
        </p:nvPicPr>
        <p:blipFill>
          <a:blip r:embed="rId2"/>
          <a:stretch>
            <a:fillRect/>
          </a:stretch>
        </p:blipFill>
        <p:spPr>
          <a:xfrm>
            <a:off x="1746973" y="3012240"/>
            <a:ext cx="21051433" cy="10309704"/>
          </a:xfrm>
          <a:prstGeom prst="rect">
            <a:avLst/>
          </a:prstGeom>
          <a:ln w="12700">
            <a:miter lim="400000"/>
          </a:ln>
        </p:spPr>
      </p:pic>
      <p:sp>
        <p:nvSpPr>
          <p:cNvPr id="278" name="van Gelder. (1998). Behav Brain Sci, 21(5): 615"/>
          <p:cNvSpPr txBox="1"/>
          <p:nvPr/>
        </p:nvSpPr>
        <p:spPr>
          <a:xfrm>
            <a:off x="14779835" y="13179102"/>
            <a:ext cx="9584050"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van Gelder. (1998). </a:t>
            </a:r>
            <a:r>
              <a:rPr i="1">
                <a:latin typeface="+mn-lt"/>
                <a:ea typeface="+mn-ea"/>
                <a:cs typeface="+mn-cs"/>
                <a:sym typeface="Helvetica Neue"/>
              </a:rPr>
              <a:t>Behav Brain Sci</a:t>
            </a:r>
            <a:r>
              <a:t>, 21(5): 615</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erceptual control internalizes input, output, and goals"/>
          <p:cNvSpPr txBox="1">
            <a:spLocks noGrp="1"/>
          </p:cNvSpPr>
          <p:nvPr>
            <p:ph type="body" idx="21"/>
          </p:nvPr>
        </p:nvSpPr>
        <p:spPr>
          <a:xfrm>
            <a:off x="1206500" y="2372962"/>
            <a:ext cx="16371638"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Perceptual control internalizes input, output, and goals</a:t>
            </a:r>
          </a:p>
        </p:txBody>
      </p:sp>
      <p:sp>
        <p:nvSpPr>
          <p:cNvPr id="281" name="Goal-setting autonomy recognizes the agency inherent in embodied living systems…"/>
          <p:cNvSpPr txBox="1">
            <a:spLocks noGrp="1"/>
          </p:cNvSpPr>
          <p:nvPr>
            <p:ph type="body" sz="half" idx="1"/>
          </p:nvPr>
        </p:nvSpPr>
        <p:spPr>
          <a:xfrm>
            <a:off x="1313564" y="4194815"/>
            <a:ext cx="14515949" cy="8256630"/>
          </a:xfrm>
          <a:prstGeom prst="rect">
            <a:avLst/>
          </a:prstGeom>
        </p:spPr>
        <p:txBody>
          <a:bodyPr/>
          <a:lstStyle/>
          <a:p>
            <a:r>
              <a:t>Goal-setting autonomy recognizes the agency inherent in embodied living systems</a:t>
            </a:r>
          </a:p>
          <a:p>
            <a:pPr lvl="1">
              <a:defRPr>
                <a:solidFill>
                  <a:srgbClr val="5E5E5E"/>
                </a:solidFill>
              </a:defRPr>
            </a:pPr>
            <a:r>
              <a:t>Animals have goals and those goals govern their behavior</a:t>
            </a:r>
          </a:p>
          <a:p>
            <a:r>
              <a:t>Environmental control is established through internal perceptual control of corresponding sensory input</a:t>
            </a:r>
          </a:p>
        </p:txBody>
      </p:sp>
      <p:sp>
        <p:nvSpPr>
          <p:cNvPr id="282" name="Reorganizing the control flow"/>
          <p:cNvSpPr txBox="1">
            <a:spLocks noGrp="1"/>
          </p:cNvSpPr>
          <p:nvPr>
            <p:ph type="title"/>
          </p:nvPr>
        </p:nvSpPr>
        <p:spPr>
          <a:xfrm>
            <a:off x="1206500" y="1079500"/>
            <a:ext cx="16816628" cy="1435100"/>
          </a:xfrm>
          <a:prstGeom prst="rect">
            <a:avLst/>
          </a:prstGeom>
        </p:spPr>
        <p:txBody>
          <a:bodyPr/>
          <a:lstStyle/>
          <a:p>
            <a:r>
              <a:t>Reorganizing the control flow</a:t>
            </a:r>
          </a:p>
        </p:txBody>
      </p:sp>
      <p:sp>
        <p:nvSpPr>
          <p:cNvPr id="283" name="Mansell (ed.). (2020). International Handbook of Perceptual Control Theory"/>
          <p:cNvSpPr txBox="1"/>
          <p:nvPr/>
        </p:nvSpPr>
        <p:spPr>
          <a:xfrm>
            <a:off x="10787700" y="13179102"/>
            <a:ext cx="13576185"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Mansell (ed.). (2020). </a:t>
            </a:r>
            <a:r>
              <a:rPr i="1">
                <a:latin typeface="+mn-lt"/>
                <a:ea typeface="+mn-ea"/>
                <a:cs typeface="+mn-cs"/>
                <a:sym typeface="Helvetica Neue"/>
              </a:rPr>
              <a:t>International Handbook of Perceptual Control Theory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erceptual control internalizes input, output, and goals"/>
          <p:cNvSpPr txBox="1">
            <a:spLocks noGrp="1"/>
          </p:cNvSpPr>
          <p:nvPr>
            <p:ph type="body" idx="21"/>
          </p:nvPr>
        </p:nvSpPr>
        <p:spPr>
          <a:xfrm>
            <a:off x="1206500" y="2372962"/>
            <a:ext cx="16371638"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Perceptual control internalizes input, output, and goals</a:t>
            </a:r>
          </a:p>
        </p:txBody>
      </p:sp>
      <p:sp>
        <p:nvSpPr>
          <p:cNvPr id="286" name="Reorganizing the control flow"/>
          <p:cNvSpPr txBox="1">
            <a:spLocks noGrp="1"/>
          </p:cNvSpPr>
          <p:nvPr>
            <p:ph type="title"/>
          </p:nvPr>
        </p:nvSpPr>
        <p:spPr>
          <a:xfrm>
            <a:off x="1206500" y="1079500"/>
            <a:ext cx="16816628" cy="1435100"/>
          </a:xfrm>
          <a:prstGeom prst="rect">
            <a:avLst/>
          </a:prstGeom>
        </p:spPr>
        <p:txBody>
          <a:bodyPr/>
          <a:lstStyle/>
          <a:p>
            <a:r>
              <a:t>Reorganizing the control flow</a:t>
            </a:r>
          </a:p>
        </p:txBody>
      </p:sp>
      <p:pic>
        <p:nvPicPr>
          <p:cNvPr id="287" name="Scan Mar 8, 2023 at 08.19.pdf" descr="Scan Mar 8, 2023 at 08.19.pdf"/>
          <p:cNvPicPr>
            <a:picLocks noChangeAspect="1"/>
          </p:cNvPicPr>
          <p:nvPr/>
        </p:nvPicPr>
        <p:blipFill>
          <a:blip r:embed="rId2"/>
          <a:srcRect l="1841" t="3327" r="1841"/>
          <a:stretch>
            <a:fillRect/>
          </a:stretch>
        </p:blipFill>
        <p:spPr>
          <a:xfrm>
            <a:off x="324829" y="3425949"/>
            <a:ext cx="12068374" cy="5981902"/>
          </a:xfrm>
          <a:prstGeom prst="rect">
            <a:avLst/>
          </a:prstGeom>
          <a:ln w="12700">
            <a:miter lim="400000"/>
          </a:ln>
        </p:spPr>
      </p:pic>
      <p:sp>
        <p:nvSpPr>
          <p:cNvPr id="288" name="Mansell (ed.). (2020). International Handbook of Perceptual Control Theory"/>
          <p:cNvSpPr txBox="1"/>
          <p:nvPr/>
        </p:nvSpPr>
        <p:spPr>
          <a:xfrm>
            <a:off x="10787700" y="13179102"/>
            <a:ext cx="13576185"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Mansell (ed.). (2020). </a:t>
            </a:r>
            <a:r>
              <a:rPr i="1">
                <a:latin typeface="+mn-lt"/>
                <a:ea typeface="+mn-ea"/>
                <a:cs typeface="+mn-cs"/>
                <a:sym typeface="Helvetica Neue"/>
              </a:rPr>
              <a:t>International Handbook of Perceptual Control Theory</a:t>
            </a:r>
          </a:p>
        </p:txBody>
      </p:sp>
      <p:pic>
        <p:nvPicPr>
          <p:cNvPr id="289" name="Screenshot 2023-03-08 at 05.59.56.png" descr="Screenshot 2023-03-08 at 05.59.56.png"/>
          <p:cNvPicPr>
            <a:picLocks noChangeAspect="1"/>
          </p:cNvPicPr>
          <p:nvPr/>
        </p:nvPicPr>
        <p:blipFill>
          <a:blip r:embed="rId3"/>
          <a:stretch>
            <a:fillRect/>
          </a:stretch>
        </p:blipFill>
        <p:spPr>
          <a:xfrm>
            <a:off x="12527617" y="3774606"/>
            <a:ext cx="11704574" cy="752712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erceptual control internalizes input, output, and goals"/>
          <p:cNvSpPr txBox="1">
            <a:spLocks noGrp="1"/>
          </p:cNvSpPr>
          <p:nvPr>
            <p:ph type="body" idx="21"/>
          </p:nvPr>
        </p:nvSpPr>
        <p:spPr>
          <a:xfrm>
            <a:off x="1206500" y="2372962"/>
            <a:ext cx="16371638"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Perceptual control internalizes input, output, and goals</a:t>
            </a:r>
          </a:p>
        </p:txBody>
      </p:sp>
      <p:sp>
        <p:nvSpPr>
          <p:cNvPr id="292" name="Reorganizing the control flow"/>
          <p:cNvSpPr txBox="1">
            <a:spLocks noGrp="1"/>
          </p:cNvSpPr>
          <p:nvPr>
            <p:ph type="title"/>
          </p:nvPr>
        </p:nvSpPr>
        <p:spPr>
          <a:xfrm>
            <a:off x="1206500" y="1079500"/>
            <a:ext cx="16816628" cy="1435100"/>
          </a:xfrm>
          <a:prstGeom prst="rect">
            <a:avLst/>
          </a:prstGeom>
        </p:spPr>
        <p:txBody>
          <a:bodyPr/>
          <a:lstStyle/>
          <a:p>
            <a:r>
              <a:t>Reorganizing the control flow</a:t>
            </a:r>
          </a:p>
        </p:txBody>
      </p:sp>
      <p:sp>
        <p:nvSpPr>
          <p:cNvPr id="293" name="Mansell (ed.). (2020). International Handbook of Perceptual Control Theory"/>
          <p:cNvSpPr txBox="1"/>
          <p:nvPr/>
        </p:nvSpPr>
        <p:spPr>
          <a:xfrm>
            <a:off x="10787700" y="13179102"/>
            <a:ext cx="13576185"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Mansell (ed.). (2020). </a:t>
            </a:r>
            <a:r>
              <a:rPr i="1">
                <a:latin typeface="+mn-lt"/>
                <a:ea typeface="+mn-ea"/>
                <a:cs typeface="+mn-cs"/>
                <a:sym typeface="Helvetica Neue"/>
              </a:rPr>
              <a:t>International Handbook of Perceptual Control Theory</a:t>
            </a:r>
          </a:p>
        </p:txBody>
      </p:sp>
      <p:pic>
        <p:nvPicPr>
          <p:cNvPr id="294" name="Screenshot 2023-03-08 at 05.59.56.png" descr="Screenshot 2023-03-08 at 05.59.56.png"/>
          <p:cNvPicPr>
            <a:picLocks noChangeAspect="1"/>
          </p:cNvPicPr>
          <p:nvPr/>
        </p:nvPicPr>
        <p:blipFill>
          <a:blip r:embed="rId2"/>
          <a:stretch>
            <a:fillRect/>
          </a:stretch>
        </p:blipFill>
        <p:spPr>
          <a:xfrm>
            <a:off x="12527617" y="3774606"/>
            <a:ext cx="11704574" cy="7527120"/>
          </a:xfrm>
          <a:prstGeom prst="rect">
            <a:avLst/>
          </a:prstGeom>
          <a:ln w="12700">
            <a:miter lim="400000"/>
          </a:ln>
        </p:spPr>
      </p:pic>
      <p:sp>
        <p:nvSpPr>
          <p:cNvPr id="295" name="Behavior is no longer the output of the neural system…"/>
          <p:cNvSpPr txBox="1">
            <a:spLocks noGrp="1"/>
          </p:cNvSpPr>
          <p:nvPr>
            <p:ph type="body" sz="half" idx="1"/>
          </p:nvPr>
        </p:nvSpPr>
        <p:spPr>
          <a:xfrm>
            <a:off x="1313564" y="4067815"/>
            <a:ext cx="11043977" cy="8256630"/>
          </a:xfrm>
          <a:prstGeom prst="rect">
            <a:avLst/>
          </a:prstGeom>
        </p:spPr>
        <p:txBody>
          <a:bodyPr/>
          <a:lstStyle/>
          <a:p>
            <a:pPr marL="597408" indent="-597408" defTabSz="2389572">
              <a:spcBef>
                <a:spcPts val="4400"/>
              </a:spcBef>
              <a:defRPr sz="4704"/>
            </a:pPr>
            <a:r>
              <a:t>Behavior is no longer the </a:t>
            </a:r>
            <a:r>
              <a:rPr i="1"/>
              <a:t>output</a:t>
            </a:r>
            <a:r>
              <a:t> of the neural system</a:t>
            </a:r>
          </a:p>
          <a:p>
            <a:pPr marL="1194816" lvl="1" indent="-597408" defTabSz="2389572">
              <a:spcBef>
                <a:spcPts val="4400"/>
              </a:spcBef>
              <a:defRPr sz="4704">
                <a:solidFill>
                  <a:srgbClr val="5E5E5E"/>
                </a:solidFill>
              </a:defRPr>
            </a:pPr>
            <a:r>
              <a:t>Outputs (Y</a:t>
            </a:r>
            <a:r>
              <a:rPr baseline="-5999"/>
              <a:t>0</a:t>
            </a:r>
            <a:r>
              <a:t>) are cascading internal reference signals</a:t>
            </a:r>
          </a:p>
          <a:p>
            <a:pPr marL="1194816" lvl="1" indent="-597408" defTabSz="2389572">
              <a:spcBef>
                <a:spcPts val="4400"/>
              </a:spcBef>
              <a:defRPr sz="4704">
                <a:solidFill>
                  <a:srgbClr val="5E5E5E"/>
                </a:solidFill>
              </a:defRPr>
            </a:pPr>
            <a:r>
              <a:t>The lowest control levels form the self–nonself boundary that interacts with the environment</a:t>
            </a:r>
          </a:p>
          <a:p>
            <a:pPr marL="597408" indent="-597408" defTabSz="2389572">
              <a:spcBef>
                <a:spcPts val="4400"/>
              </a:spcBef>
              <a:defRPr sz="4704"/>
            </a:pPr>
            <a:r>
              <a:t>Internal perceptions of controlled environmental variables are controlled, not behavior</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he generative role of behavior"/>
          <p:cNvSpPr txBox="1">
            <a:spLocks noGrp="1"/>
          </p:cNvSpPr>
          <p:nvPr>
            <p:ph type="body" idx="21"/>
          </p:nvPr>
        </p:nvSpPr>
        <p:spPr>
          <a:xfrm>
            <a:off x="1206500" y="2372962"/>
            <a:ext cx="9779000"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The generative role of behavior</a:t>
            </a:r>
          </a:p>
        </p:txBody>
      </p:sp>
      <p:sp>
        <p:nvSpPr>
          <p:cNvPr id="298" name="Optimal (Bayesian) inference in feedback-driven generative models require active inference: actions that maximize model evidence by balancing internal active-state (self) entropy with external sensory-state (nonself) entropy.…"/>
          <p:cNvSpPr txBox="1">
            <a:spLocks noGrp="1"/>
          </p:cNvSpPr>
          <p:nvPr>
            <p:ph type="body" sz="half" idx="1"/>
          </p:nvPr>
        </p:nvSpPr>
        <p:spPr>
          <a:xfrm>
            <a:off x="1206500" y="4121504"/>
            <a:ext cx="12610008" cy="8256630"/>
          </a:xfrm>
          <a:prstGeom prst="rect">
            <a:avLst/>
          </a:prstGeom>
        </p:spPr>
        <p:txBody>
          <a:bodyPr/>
          <a:lstStyle/>
          <a:p>
            <a:r>
              <a:t>Optimal (Bayesian) inference in feedback-driven generative models require </a:t>
            </a:r>
            <a:r>
              <a:rPr i="1"/>
              <a:t>active inference</a:t>
            </a:r>
            <a:r>
              <a:t>: actions that maximize model evidence by balancing internal active-state (self) entropy with external sensory-state (nonself) entropy.</a:t>
            </a:r>
          </a:p>
          <a:p>
            <a:pPr lvl="1">
              <a:defRPr>
                <a:solidFill>
                  <a:schemeClr val="accent1">
                    <a:lumOff val="-13575"/>
                  </a:schemeClr>
                </a:solidFill>
              </a:defRPr>
            </a:pPr>
            <a:r>
              <a:rPr i="1"/>
              <a:t>Agents learn massively distributed internal feedback models by adaptively balancing information streams arising at the self–nonself boundary.</a:t>
            </a:r>
          </a:p>
        </p:txBody>
      </p:sp>
      <p:sp>
        <p:nvSpPr>
          <p:cNvPr id="299" name="Active inference"/>
          <p:cNvSpPr txBox="1">
            <a:spLocks noGrp="1"/>
          </p:cNvSpPr>
          <p:nvPr>
            <p:ph type="title"/>
          </p:nvPr>
        </p:nvSpPr>
        <p:spPr>
          <a:prstGeom prst="rect">
            <a:avLst/>
          </a:prstGeom>
        </p:spPr>
        <p:txBody>
          <a:bodyPr/>
          <a:lstStyle/>
          <a:p>
            <a:r>
              <a:t>Active inference</a:t>
            </a:r>
          </a:p>
        </p:txBody>
      </p:sp>
      <p:pic>
        <p:nvPicPr>
          <p:cNvPr id="300" name="Fig_3.tiff" descr="Fig_3.tiff"/>
          <p:cNvPicPr>
            <a:picLocks noChangeAspect="1"/>
          </p:cNvPicPr>
          <p:nvPr/>
        </p:nvPicPr>
        <p:blipFill>
          <a:blip r:embed="rId2"/>
          <a:srcRect l="3060" t="46674" r="71363" b="3011"/>
          <a:stretch>
            <a:fillRect/>
          </a:stretch>
        </p:blipFill>
        <p:spPr>
          <a:xfrm>
            <a:off x="14308784" y="2638623"/>
            <a:ext cx="9170234" cy="8438794"/>
          </a:xfrm>
          <a:prstGeom prst="rect">
            <a:avLst/>
          </a:prstGeom>
          <a:ln w="12700">
            <a:miter lim="400000"/>
          </a:ln>
        </p:spPr>
      </p:pic>
      <p:sp>
        <p:nvSpPr>
          <p:cNvPr id="301" name="Friston K. Hierarchical models in the brain. PLOS Comput Biol. 2008;4: e1000211…"/>
          <p:cNvSpPr txBox="1"/>
          <p:nvPr/>
        </p:nvSpPr>
        <p:spPr>
          <a:xfrm>
            <a:off x="1232170" y="12556649"/>
            <a:ext cx="13576184" cy="996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Friston K. Hierarchical models in the brain. PLOS Comput Biol. 2008;4: e1000211</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Friston K. What is optimal about motor control? Neuron. 2011;72:488–98.</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head-scanning-rat-behavior.mp4" descr="head-scanning-rat-behavior.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029200" y="12699"/>
            <a:ext cx="14325600" cy="13716001"/>
          </a:xfrm>
          <a:prstGeom prst="rect">
            <a:avLst/>
          </a:prstGeom>
          <a:ln w="12700">
            <a:miter lim="400000"/>
          </a:ln>
        </p:spPr>
      </p:pic>
      <p:sp>
        <p:nvSpPr>
          <p:cNvPr id="304" name="5x Speed"/>
          <p:cNvSpPr txBox="1"/>
          <p:nvPr/>
        </p:nvSpPr>
        <p:spPr>
          <a:xfrm>
            <a:off x="4760528" y="12959422"/>
            <a:ext cx="3208578" cy="704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821531">
              <a:defRPr sz="4400">
                <a:solidFill>
                  <a:schemeClr val="accent2"/>
                </a:solidFill>
                <a:latin typeface="Helvetica Neue LT Std 75 Bold"/>
                <a:ea typeface="Helvetica Neue LT Std 75 Bold"/>
                <a:cs typeface="Helvetica Neue LT Std 75 Bold"/>
                <a:sym typeface="Helvetica Neue LT Std 75 Bold"/>
              </a:defRPr>
            </a:lvl1pPr>
          </a:lstStyle>
          <a:p>
            <a:r>
              <a:t>5x Speed</a:t>
            </a:r>
          </a:p>
        </p:txBody>
      </p:sp>
      <p:sp>
        <p:nvSpPr>
          <p:cNvPr id="305" name="Video Credit: G. Rao"/>
          <p:cNvSpPr txBox="1"/>
          <p:nvPr/>
        </p:nvSpPr>
        <p:spPr>
          <a:xfrm>
            <a:off x="20600513" y="12634886"/>
            <a:ext cx="3778144" cy="1064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r" defTabSz="821531">
              <a:defRPr sz="2800" i="1">
                <a:solidFill>
                  <a:srgbClr val="929292"/>
                </a:solidFill>
                <a:latin typeface="Helvetica Neue Light"/>
                <a:ea typeface="Helvetica Neue Light"/>
                <a:cs typeface="Helvetica Neue Light"/>
                <a:sym typeface="Helvetica Neue Light"/>
              </a:defRPr>
            </a:pPr>
            <a:r>
              <a:rPr u="sng"/>
              <a:t>Video Credit</a:t>
            </a:r>
            <a:r>
              <a:t>: G. Rao</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7" fill="hold"/>
                                        <p:tgtEl>
                                          <p:spTgt spid="3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remove" display="0">
                  <p:stCondLst>
                    <p:cond delay="indefinite"/>
                  </p:stCondLst>
                </p:cTn>
                <p:tgtEl>
                  <p:spTgt spid="303"/>
                </p:tgtEl>
              </p:cMediaNode>
            </p:video>
            <p:seq concurrent="1" nextAc="seek">
              <p:cTn id="8" restart="whenNotActive" fill="hold" evtFilter="cancelBubble" nodeType="interactiveSeq">
                <p:stCondLst>
                  <p:cond evt="onClick" delay="0">
                    <p:tgtEl>
                      <p:spTgt spid="30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3"/>
                                        </p:tgtEl>
                                      </p:cBhvr>
                                    </p:cmd>
                                  </p:childTnLst>
                                </p:cTn>
                              </p:par>
                            </p:childTnLst>
                          </p:cTn>
                        </p:par>
                      </p:childTnLst>
                    </p:cTn>
                  </p:par>
                </p:childTnLst>
              </p:cTn>
              <p:nextCondLst>
                <p:cond evt="onClick" delay="0">
                  <p:tgtEl>
                    <p:spTgt spid="30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rat119-prepost-speedup.mp4" descr="rat119-prepost-speedup.mp4"/>
          <p:cNvPicPr>
            <a:picLocks/>
          </p:cNvPicPr>
          <p:nvPr>
            <a:videoFile r:link="rId1"/>
            <p:extLst>
              <p:ext uri="{DAA4B4D4-6D71-4841-9C94-3DE7FCFB9230}">
                <p14:media xmlns:p14="http://schemas.microsoft.com/office/powerpoint/2010/main" r:embed="rId2">
                  <p14:trim end="30193.6978"/>
                </p14:media>
              </p:ext>
            </p:extLst>
          </p:nvPr>
        </p:nvPicPr>
        <p:blipFill>
          <a:blip r:embed="rId4"/>
          <a:stretch>
            <a:fillRect/>
          </a:stretch>
        </p:blipFill>
        <p:spPr>
          <a:xfrm>
            <a:off x="5346700" y="55628"/>
            <a:ext cx="13703300" cy="13703301"/>
          </a:xfrm>
          <a:prstGeom prst="rect">
            <a:avLst/>
          </a:prstGeom>
          <a:ln w="12700">
            <a:miter lim="400000"/>
          </a:ln>
        </p:spPr>
      </p:pic>
      <p:sp>
        <p:nvSpPr>
          <p:cNvPr id="310" name="Example"/>
          <p:cNvSpPr txBox="1">
            <a:spLocks noGrp="1"/>
          </p:cNvSpPr>
          <p:nvPr>
            <p:ph type="title" idx="4294967295"/>
          </p:nvPr>
        </p:nvSpPr>
        <p:spPr>
          <a:xfrm>
            <a:off x="422298" y="253083"/>
            <a:ext cx="8721896" cy="1433163"/>
          </a:xfrm>
          <a:prstGeom prst="rect">
            <a:avLst/>
          </a:prstGeom>
        </p:spPr>
        <p:txBody>
          <a:bodyPr/>
          <a:lstStyle/>
          <a:p>
            <a:r>
              <a:t>Example</a:t>
            </a:r>
          </a:p>
        </p:txBody>
      </p:sp>
      <p:sp>
        <p:nvSpPr>
          <p:cNvPr id="311"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9"/>
                </p:tgtEl>
              </p:cMediaNode>
            </p:video>
            <p:seq concurrent="1" prevAc="none"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9"/>
                                        </p:tgtEl>
                                      </p:cBhvr>
                                    </p:cmd>
                                  </p:childTnLst>
                                </p:cTn>
                              </p:par>
                            </p:childTnLst>
                          </p:cTn>
                        </p:par>
                      </p:childTnLst>
                    </p:cTn>
                  </p:par>
                </p:childTnLst>
              </p:cTn>
              <p:nextCondLst>
                <p:cond evt="onClick" delay="0">
                  <p:tgtEl>
                    <p:spTgt spid="30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rat119-prepost-speedup.mp4" descr="rat119-prepost-speedup.mp4"/>
          <p:cNvPicPr>
            <a:picLocks/>
          </p:cNvPicPr>
          <p:nvPr>
            <a:videoFile r:link="rId1"/>
            <p:extLst>
              <p:ext uri="{DAA4B4D4-6D71-4841-9C94-3DE7FCFB9230}">
                <p14:media xmlns:p14="http://schemas.microsoft.com/office/powerpoint/2010/main" r:embed="rId2">
                  <p14:trim st="11523.9296"/>
                </p14:media>
              </p:ext>
            </p:extLst>
          </p:nvPr>
        </p:nvPicPr>
        <p:blipFill>
          <a:blip r:embed="rId5"/>
          <a:stretch>
            <a:fillRect/>
          </a:stretch>
        </p:blipFill>
        <p:spPr>
          <a:xfrm>
            <a:off x="5346700" y="55628"/>
            <a:ext cx="13703300" cy="13703301"/>
          </a:xfrm>
          <a:prstGeom prst="rect">
            <a:avLst/>
          </a:prstGeom>
          <a:ln w="12700">
            <a:miter lim="400000"/>
          </a:ln>
        </p:spPr>
      </p:pic>
      <p:grpSp>
        <p:nvGrpSpPr>
          <p:cNvPr id="316" name="Group"/>
          <p:cNvGrpSpPr/>
          <p:nvPr/>
        </p:nvGrpSpPr>
        <p:grpSpPr>
          <a:xfrm>
            <a:off x="414611" y="4005598"/>
            <a:ext cx="5262386" cy="2107895"/>
            <a:chOff x="0" y="0"/>
            <a:chExt cx="5262385" cy="2107893"/>
          </a:xfrm>
        </p:grpSpPr>
        <p:sp>
          <p:nvSpPr>
            <p:cNvPr id="314" name="Arrow"/>
            <p:cNvSpPr/>
            <p:nvPr/>
          </p:nvSpPr>
          <p:spPr>
            <a:xfrm rot="447779">
              <a:off x="3071382" y="705756"/>
              <a:ext cx="2117495" cy="1270001"/>
            </a:xfrm>
            <a:prstGeom prst="rightArrow">
              <a:avLst>
                <a:gd name="adj1" fmla="val 32000"/>
                <a:gd name="adj2" fmla="val 64000"/>
              </a:avLst>
            </a:prstGeom>
            <a:solidFill>
              <a:schemeClr val="accent3"/>
            </a:solidFill>
            <a:ln w="63500" cap="flat">
              <a:solidFill>
                <a:srgbClr val="000000"/>
              </a:solidFill>
              <a:prstDash val="solid"/>
              <a:miter lim="400000"/>
            </a:ln>
            <a:effectLst>
              <a:outerShdw blurRad="63500" dist="58484" dir="5114568" rotWithShape="0">
                <a:srgbClr val="000000">
                  <a:alpha val="50000"/>
                </a:srgbClr>
              </a:outerShdw>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 name="Location of scan firing"/>
            <p:cNvSpPr txBox="1"/>
            <p:nvPr/>
          </p:nvSpPr>
          <p:spPr>
            <a:xfrm rot="415895">
              <a:off x="18231" y="255319"/>
              <a:ext cx="4265150" cy="5604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b="1">
                  <a:solidFill>
                    <a:srgbClr val="000000"/>
                  </a:solidFill>
                </a:defRPr>
              </a:lvl1pPr>
            </a:lstStyle>
            <a:p>
              <a:r>
                <a:t>Location of scan firing</a:t>
              </a:r>
            </a:p>
          </p:txBody>
        </p:sp>
      </p:grpSp>
      <p:sp>
        <p:nvSpPr>
          <p:cNvPr id="317" name="Example"/>
          <p:cNvSpPr txBox="1">
            <a:spLocks noGrp="1"/>
          </p:cNvSpPr>
          <p:nvPr>
            <p:ph type="title" idx="4294967295"/>
          </p:nvPr>
        </p:nvSpPr>
        <p:spPr>
          <a:xfrm>
            <a:off x="422298" y="253083"/>
            <a:ext cx="8721896" cy="1433163"/>
          </a:xfrm>
          <a:prstGeom prst="rect">
            <a:avLst/>
          </a:prstGeom>
        </p:spPr>
        <p:txBody>
          <a:bodyPr/>
          <a:lstStyle/>
          <a:p>
            <a:r>
              <a:t>Example</a:t>
            </a:r>
          </a:p>
        </p:txBody>
      </p:sp>
      <p:sp>
        <p:nvSpPr>
          <p:cNvPr id="318"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13"/>
                </p:tgtEl>
              </p:cMediaNode>
            </p:video>
            <p:seq concurrent="1" prevAc="none" nextAc="seek">
              <p:cTn id="8" restart="whenNotActive" fill="hold" evtFilter="cancelBubble" nodeType="interactiveSeq">
                <p:stCondLst>
                  <p:cond evt="onClick" delay="0">
                    <p:tgtEl>
                      <p:spTgt spid="3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3"/>
                                        </p:tgtEl>
                                      </p:cBhvr>
                                    </p:cmd>
                                  </p:childTnLst>
                                </p:cTn>
                              </p:par>
                            </p:childTnLst>
                          </p:cTn>
                        </p:par>
                      </p:childTnLst>
                    </p:cTn>
                  </p:par>
                </p:childTnLst>
              </p:cTn>
              <p:nextCondLst>
                <p:cond evt="onClick" delay="0">
                  <p:tgtEl>
                    <p:spTgt spid="31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rat144-detector.mp4" descr="rat144-detector.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086191" y="1423315"/>
            <a:ext cx="11631368" cy="11631370"/>
          </a:xfrm>
          <a:prstGeom prst="rect">
            <a:avLst/>
          </a:prstGeom>
          <a:ln w="12700">
            <a:miter lim="400000"/>
          </a:ln>
        </p:spPr>
      </p:pic>
      <p:pic>
        <p:nvPicPr>
          <p:cNvPr id="323" name="rat144-behavior.mp4" descr="rat144-behavior.mp4"/>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1666441" y="1423315"/>
            <a:ext cx="11631368" cy="11631370"/>
          </a:xfrm>
          <a:prstGeom prst="rect">
            <a:avLst/>
          </a:prstGeom>
          <a:ln w="12700">
            <a:miter lim="400000"/>
          </a:ln>
        </p:spPr>
      </p:pic>
      <p:sp>
        <p:nvSpPr>
          <p:cNvPr id="324" name="Rectangle"/>
          <p:cNvSpPr/>
          <p:nvPr/>
        </p:nvSpPr>
        <p:spPr>
          <a:xfrm>
            <a:off x="11697960" y="11752953"/>
            <a:ext cx="2637838" cy="1270001"/>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5" name="Quantifying Lateral Head-Scan Behaviors"/>
          <p:cNvSpPr txBox="1">
            <a:spLocks noGrp="1"/>
          </p:cNvSpPr>
          <p:nvPr>
            <p:ph type="title"/>
          </p:nvPr>
        </p:nvSpPr>
        <p:spPr>
          <a:xfrm>
            <a:off x="1689100" y="203200"/>
            <a:ext cx="21005800" cy="1339520"/>
          </a:xfrm>
          <a:prstGeom prst="rect">
            <a:avLst/>
          </a:prstGeom>
        </p:spPr>
        <p:txBody>
          <a:bodyPr/>
          <a:lstStyle/>
          <a:p>
            <a:r>
              <a:t>Quantifying Lateral Head-Scan Behaviors</a:t>
            </a:r>
          </a:p>
        </p:txBody>
      </p:sp>
      <p:sp>
        <p:nvSpPr>
          <p:cNvPr id="326"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23"/>
                                        </p:tgtEl>
                                      </p:cBhvr>
                                    </p:cmd>
                                  </p:childTnLst>
                                </p:cTn>
                              </p:par>
                              <p:par>
                                <p:cTn id="7" presetID="1" presetClass="mediacall" presetSubtype="0" fill="hold" nodeType="withEffect">
                                  <p:stCondLst>
                                    <p:cond delay="0"/>
                                  </p:stCondLst>
                                  <p:childTnLst>
                                    <p:cmd type="call" cmd="playFrom(0.0)">
                                      <p:cBhvr>
                                        <p:cTn id="8" dur="30000" fill="hold"/>
                                        <p:tgtEl>
                                          <p:spTgt spid="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323"/>
                </p:tgtEl>
              </p:cMediaNode>
            </p:video>
            <p:video>
              <p:cMediaNode vol="100000">
                <p:cTn id="10" repeatCount="indefinite" fill="hold" display="0">
                  <p:stCondLst>
                    <p:cond delay="indefinite"/>
                  </p:stCondLst>
                </p:cTn>
                <p:tgtEl>
                  <p:spTgt spid="32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Line"/>
          <p:cNvSpPr/>
          <p:nvPr/>
        </p:nvSpPr>
        <p:spPr>
          <a:xfrm>
            <a:off x="5687539" y="13072829"/>
            <a:ext cx="1803980" cy="1"/>
          </a:xfrm>
          <a:prstGeom prst="line">
            <a:avLst/>
          </a:prstGeom>
          <a:ln w="76200">
            <a:solidFill>
              <a:srgbClr val="00A89D"/>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329" name="Unrolled Lap Position"/>
          <p:cNvSpPr txBox="1"/>
          <p:nvPr/>
        </p:nvSpPr>
        <p:spPr>
          <a:xfrm>
            <a:off x="10137671" y="12901708"/>
            <a:ext cx="5516703" cy="704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4400">
                <a:solidFill>
                  <a:srgbClr val="000000"/>
                </a:solidFill>
                <a:latin typeface="HelveticaNeueLT Std"/>
                <a:ea typeface="HelveticaNeueLT Std"/>
                <a:cs typeface="HelveticaNeueLT Std"/>
                <a:sym typeface="Helvetica Neue LT Std 55 Roman"/>
              </a:defRPr>
            </a:lvl1pPr>
          </a:lstStyle>
          <a:p>
            <a:r>
              <a:t>Unrolled Lap Position</a:t>
            </a:r>
          </a:p>
        </p:txBody>
      </p:sp>
      <p:pic>
        <p:nvPicPr>
          <p:cNvPr id="330" name="figure_2_redline_on_placefields.png" descr="figure_2_redline_on_placefields.png"/>
          <p:cNvPicPr>
            <a:picLocks/>
          </p:cNvPicPr>
          <p:nvPr/>
        </p:nvPicPr>
        <p:blipFill>
          <a:blip r:embed="rId3"/>
          <a:srcRect l="6197" t="29447" r="49160" b="4926"/>
          <a:stretch>
            <a:fillRect/>
          </a:stretch>
        </p:blipFill>
        <p:spPr>
          <a:xfrm>
            <a:off x="5601504" y="1535745"/>
            <a:ext cx="14822889" cy="11378813"/>
          </a:xfrm>
          <a:prstGeom prst="rect">
            <a:avLst/>
          </a:prstGeom>
          <a:ln w="12700">
            <a:miter lim="400000"/>
          </a:ln>
        </p:spPr>
      </p:pic>
      <p:sp>
        <p:nvSpPr>
          <p:cNvPr id="331" name="Recordings"/>
          <p:cNvSpPr txBox="1"/>
          <p:nvPr/>
        </p:nvSpPr>
        <p:spPr>
          <a:xfrm rot="16200000">
            <a:off x="3571280" y="6449117"/>
            <a:ext cx="3026853" cy="817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3900" b="1">
                <a:solidFill>
                  <a:srgbClr val="000000"/>
                </a:solidFill>
                <a:latin typeface="Helvetica"/>
                <a:ea typeface="Helvetica"/>
                <a:cs typeface="Helvetica"/>
                <a:sym typeface="Helvetica"/>
              </a:defRPr>
            </a:lvl1pPr>
          </a:lstStyle>
          <a:p>
            <a:r>
              <a:t>Recordings</a:t>
            </a:r>
          </a:p>
        </p:txBody>
      </p:sp>
      <p:grpSp>
        <p:nvGrpSpPr>
          <p:cNvPr id="334" name="Group"/>
          <p:cNvGrpSpPr/>
          <p:nvPr/>
        </p:nvGrpSpPr>
        <p:grpSpPr>
          <a:xfrm>
            <a:off x="869064" y="3500828"/>
            <a:ext cx="2187888" cy="1453952"/>
            <a:chOff x="0" y="96272"/>
            <a:chExt cx="2187886" cy="1453951"/>
          </a:xfrm>
        </p:grpSpPr>
        <p:sp>
          <p:nvSpPr>
            <p:cNvPr id="332" name="Rectangle"/>
            <p:cNvSpPr/>
            <p:nvPr/>
          </p:nvSpPr>
          <p:spPr>
            <a:xfrm>
              <a:off x="0" y="96272"/>
              <a:ext cx="817765" cy="367904"/>
            </a:xfrm>
            <a:prstGeom prst="rect">
              <a:avLst/>
            </a:prstGeom>
            <a:solidFill>
              <a:srgbClr val="E6FEFF"/>
            </a:solidFill>
            <a:ln w="63500" cap="flat">
              <a:solidFill>
                <a:srgbClr val="000000"/>
              </a:solidFill>
              <a:prstDash val="solid"/>
              <a:miter lim="400000"/>
            </a:ln>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3" name="Not running"/>
            <p:cNvSpPr/>
            <p:nvPr/>
          </p:nvSpPr>
          <p:spPr>
            <a:xfrm>
              <a:off x="917886" y="28022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825500">
                <a:defRPr sz="3000" b="1">
                  <a:solidFill>
                    <a:srgbClr val="000000"/>
                  </a:solidFill>
                </a:defRPr>
              </a:lvl1pPr>
            </a:lstStyle>
            <a:p>
              <a:r>
                <a:t>Not running</a:t>
              </a:r>
            </a:p>
          </p:txBody>
        </p:sp>
      </p:grpSp>
      <p:grpSp>
        <p:nvGrpSpPr>
          <p:cNvPr id="337" name="Group"/>
          <p:cNvGrpSpPr/>
          <p:nvPr/>
        </p:nvGrpSpPr>
        <p:grpSpPr>
          <a:xfrm>
            <a:off x="869064" y="2252686"/>
            <a:ext cx="2187888" cy="1453952"/>
            <a:chOff x="0" y="96272"/>
            <a:chExt cx="2187886" cy="1453951"/>
          </a:xfrm>
        </p:grpSpPr>
        <p:sp>
          <p:nvSpPr>
            <p:cNvPr id="335" name="Rectangle"/>
            <p:cNvSpPr/>
            <p:nvPr/>
          </p:nvSpPr>
          <p:spPr>
            <a:xfrm>
              <a:off x="0" y="96272"/>
              <a:ext cx="817765" cy="367904"/>
            </a:xfrm>
            <a:prstGeom prst="rect">
              <a:avLst/>
            </a:prstGeom>
            <a:solidFill>
              <a:srgbClr val="FFFFFF"/>
            </a:solidFill>
            <a:ln w="63500" cap="flat">
              <a:solidFill>
                <a:srgbClr val="000000"/>
              </a:solidFill>
              <a:prstDash val="solid"/>
              <a:miter lim="400000"/>
            </a:ln>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6" name="Run w/ no firing"/>
            <p:cNvSpPr/>
            <p:nvPr/>
          </p:nvSpPr>
          <p:spPr>
            <a:xfrm>
              <a:off x="917886" y="28022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825500">
                <a:defRPr sz="3000" b="1">
                  <a:solidFill>
                    <a:srgbClr val="000000"/>
                  </a:solidFill>
                </a:defRPr>
              </a:lvl1pPr>
            </a:lstStyle>
            <a:p>
              <a:r>
                <a:t>Run w/ no firing</a:t>
              </a:r>
            </a:p>
          </p:txBody>
        </p:sp>
      </p:grpSp>
      <p:grpSp>
        <p:nvGrpSpPr>
          <p:cNvPr id="340" name="Group"/>
          <p:cNvGrpSpPr/>
          <p:nvPr/>
        </p:nvGrpSpPr>
        <p:grpSpPr>
          <a:xfrm>
            <a:off x="869064" y="2876757"/>
            <a:ext cx="2187888" cy="1453952"/>
            <a:chOff x="0" y="96272"/>
            <a:chExt cx="2187886" cy="1453951"/>
          </a:xfrm>
        </p:grpSpPr>
        <p:sp>
          <p:nvSpPr>
            <p:cNvPr id="338" name="Rectangle"/>
            <p:cNvSpPr/>
            <p:nvPr/>
          </p:nvSpPr>
          <p:spPr>
            <a:xfrm>
              <a:off x="0" y="96272"/>
              <a:ext cx="817765" cy="367904"/>
            </a:xfrm>
            <a:prstGeom prst="rect">
              <a:avLst/>
            </a:prstGeom>
            <a:gradFill flip="none" rotWithShape="1">
              <a:gsLst>
                <a:gs pos="0">
                  <a:srgbClr val="FFFFFF"/>
                </a:gs>
                <a:gs pos="100000">
                  <a:srgbClr val="000000"/>
                </a:gs>
              </a:gsLst>
              <a:lin ang="0" scaled="0"/>
            </a:gradFill>
            <a:ln w="63500" cap="flat">
              <a:solidFill>
                <a:srgbClr val="000000"/>
              </a:solidFill>
              <a:prstDash val="solid"/>
              <a:miter lim="400000"/>
            </a:ln>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9" name="Run w/ firing"/>
            <p:cNvSpPr/>
            <p:nvPr/>
          </p:nvSpPr>
          <p:spPr>
            <a:xfrm>
              <a:off x="917886" y="28022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825500">
                <a:defRPr sz="3000" b="1">
                  <a:solidFill>
                    <a:srgbClr val="000000"/>
                  </a:solidFill>
                </a:defRPr>
              </a:lvl1pPr>
            </a:lstStyle>
            <a:p>
              <a:r>
                <a:t>Run w/ firing</a:t>
              </a:r>
            </a:p>
          </p:txBody>
        </p:sp>
      </p:grpSp>
      <p:sp>
        <p:nvSpPr>
          <p:cNvPr id="341" name="Rounded Rectangle"/>
          <p:cNvSpPr/>
          <p:nvPr/>
        </p:nvSpPr>
        <p:spPr>
          <a:xfrm>
            <a:off x="567026" y="1903237"/>
            <a:ext cx="4432322" cy="2286689"/>
          </a:xfrm>
          <a:prstGeom prst="roundRect">
            <a:avLst>
              <a:gd name="adj" fmla="val 15000"/>
            </a:avLst>
          </a:prstGeom>
          <a:ln w="63500">
            <a:solidFill>
              <a:srgbClr val="000000"/>
            </a:solidFill>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2" name="Place-Field Firing"/>
          <p:cNvSpPr txBox="1">
            <a:spLocks noGrp="1"/>
          </p:cNvSpPr>
          <p:nvPr>
            <p:ph type="title" idx="4294967295"/>
          </p:nvPr>
        </p:nvSpPr>
        <p:spPr>
          <a:xfrm>
            <a:off x="8260012" y="253083"/>
            <a:ext cx="21971001" cy="1433163"/>
          </a:xfrm>
          <a:prstGeom prst="rect">
            <a:avLst/>
          </a:prstGeom>
        </p:spPr>
        <p:txBody>
          <a:bodyPr/>
          <a:lstStyle/>
          <a:p>
            <a:r>
              <a:t>Place-Field Firing</a:t>
            </a:r>
          </a:p>
        </p:txBody>
      </p:sp>
      <p:sp>
        <p:nvSpPr>
          <p:cNvPr id="343"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oward a nonreductive dynamical neuroscience of intelligence"/>
          <p:cNvSpPr txBox="1">
            <a:spLocks noGrp="1"/>
          </p:cNvSpPr>
          <p:nvPr>
            <p:ph type="body" idx="21"/>
          </p:nvPr>
        </p:nvSpPr>
        <p:spPr>
          <a:xfrm>
            <a:off x="1206500" y="2372962"/>
            <a:ext cx="9779000"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145738">
              <a:lnSpc>
                <a:spcPct val="80000"/>
              </a:lnSpc>
              <a:defRPr sz="4224" spc="-84"/>
            </a:lvl1pPr>
          </a:lstStyle>
          <a:p>
            <a:r>
              <a:t>Toward a nonreductive dynamical neuroscience of intelligence</a:t>
            </a:r>
          </a:p>
        </p:txBody>
      </p:sp>
      <p:sp>
        <p:nvSpPr>
          <p:cNvPr id="197" name="Briefly review disciplinary approaches to formalizing biological intelligence…"/>
          <p:cNvSpPr txBox="1">
            <a:spLocks noGrp="1"/>
          </p:cNvSpPr>
          <p:nvPr>
            <p:ph type="body" sz="half" idx="1"/>
          </p:nvPr>
        </p:nvSpPr>
        <p:spPr>
          <a:xfrm>
            <a:off x="1206500" y="4248504"/>
            <a:ext cx="12610008" cy="8256630"/>
          </a:xfrm>
          <a:prstGeom prst="rect">
            <a:avLst/>
          </a:prstGeom>
        </p:spPr>
        <p:txBody>
          <a:bodyPr/>
          <a:lstStyle/>
          <a:p>
            <a:pPr marL="650240" indent="-650240" defTabSz="1950671">
              <a:spcBef>
                <a:spcPts val="3600"/>
              </a:spcBef>
              <a:buSzPct val="100000"/>
              <a:buAutoNum type="arabicPeriod"/>
              <a:defRPr sz="3840"/>
            </a:pPr>
            <a:r>
              <a:t>Briefly review disciplinary approaches to formalizing biological intelligence</a:t>
            </a:r>
          </a:p>
          <a:p>
            <a:pPr marL="975360" lvl="1" indent="-487680" defTabSz="1950671">
              <a:spcBef>
                <a:spcPts val="3600"/>
              </a:spcBef>
              <a:defRPr sz="3840">
                <a:solidFill>
                  <a:srgbClr val="5E5E5E"/>
                </a:solidFill>
              </a:defRPr>
            </a:pPr>
            <a:r>
              <a:t>Highlight persistent gaps in concepts, theories, and hypotheses</a:t>
            </a:r>
          </a:p>
          <a:p>
            <a:pPr marL="650240" indent="-650240" defTabSz="1950671">
              <a:spcBef>
                <a:spcPts val="3600"/>
              </a:spcBef>
              <a:buSzPct val="100000"/>
              <a:buAutoNum type="arabicPeriod"/>
              <a:defRPr sz="3840"/>
            </a:pPr>
            <a:r>
              <a:t>Motivate a perceptual control framework for resolving external observer bias</a:t>
            </a:r>
          </a:p>
          <a:p>
            <a:pPr marL="975360" lvl="1" indent="-487680" defTabSz="1950671">
              <a:spcBef>
                <a:spcPts val="3600"/>
              </a:spcBef>
              <a:defRPr sz="3840">
                <a:solidFill>
                  <a:srgbClr val="5E5E5E"/>
                </a:solidFill>
              </a:defRPr>
            </a:pPr>
            <a:r>
              <a:t>Informational implications for cognitive computing with neural dynamics</a:t>
            </a:r>
          </a:p>
          <a:p>
            <a:pPr marL="650240" indent="-650240" defTabSz="1950671">
              <a:spcBef>
                <a:spcPts val="3600"/>
              </a:spcBef>
              <a:buSzPct val="100000"/>
              <a:buAutoNum type="arabicPeriod"/>
              <a:defRPr sz="3840"/>
            </a:pPr>
            <a:r>
              <a:t>Synthesize structure and temporal properties of mammalian hippocampal-cortical networks</a:t>
            </a:r>
          </a:p>
          <a:p>
            <a:pPr marL="975360" lvl="1" indent="-487680" defTabSz="1950671">
              <a:spcBef>
                <a:spcPts val="3600"/>
              </a:spcBef>
              <a:defRPr sz="3840">
                <a:solidFill>
                  <a:srgbClr val="5E5E5E"/>
                </a:solidFill>
              </a:defRPr>
            </a:pPr>
            <a:r>
              <a:t>Oscillations, dynamical articulation, and agency</a:t>
            </a:r>
          </a:p>
        </p:txBody>
      </p:sp>
      <p:sp>
        <p:nvSpPr>
          <p:cNvPr id="198" name="Outline"/>
          <p:cNvSpPr txBox="1">
            <a:spLocks noGrp="1"/>
          </p:cNvSpPr>
          <p:nvPr>
            <p:ph type="title"/>
          </p:nvPr>
        </p:nvSpPr>
        <p:spPr>
          <a:prstGeom prst="rect">
            <a:avLst/>
          </a:prstGeom>
        </p:spPr>
        <p:txBody>
          <a:bodyPr/>
          <a:lstStyle/>
          <a:p>
            <a:r>
              <a:t>Outline</a:t>
            </a:r>
          </a:p>
        </p:txBody>
      </p:sp>
      <p:pic>
        <p:nvPicPr>
          <p:cNvPr id="199" name="Fig_3.tiff" descr="Fig_3.tiff"/>
          <p:cNvPicPr>
            <a:picLocks noChangeAspect="1"/>
          </p:cNvPicPr>
          <p:nvPr/>
        </p:nvPicPr>
        <p:blipFill>
          <a:blip r:embed="rId2"/>
          <a:srcRect l="3060" t="46674" r="71363" b="3011"/>
          <a:stretch>
            <a:fillRect/>
          </a:stretch>
        </p:blipFill>
        <p:spPr>
          <a:xfrm>
            <a:off x="15369300" y="7085037"/>
            <a:ext cx="6699871" cy="6165474"/>
          </a:xfrm>
          <a:prstGeom prst="rect">
            <a:avLst/>
          </a:prstGeom>
          <a:ln w="12700">
            <a:miter lim="400000"/>
          </a:ln>
        </p:spPr>
      </p:pic>
      <p:pic>
        <p:nvPicPr>
          <p:cNvPr id="200" name="Fig_1.tiff" descr="Fig_1.tiff"/>
          <p:cNvPicPr>
            <a:picLocks noChangeAspect="1"/>
          </p:cNvPicPr>
          <p:nvPr/>
        </p:nvPicPr>
        <p:blipFill>
          <a:blip r:embed="rId3"/>
          <a:srcRect l="53841" t="46292" b="9587"/>
          <a:stretch>
            <a:fillRect/>
          </a:stretch>
        </p:blipFill>
        <p:spPr>
          <a:xfrm>
            <a:off x="15196483" y="391465"/>
            <a:ext cx="7558350" cy="662571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talk-figures_SPI-pre.png" descr="talk-figures_SPI-pre.png"/>
          <p:cNvPicPr>
            <a:picLocks noChangeAspect="1"/>
          </p:cNvPicPr>
          <p:nvPr/>
        </p:nvPicPr>
        <p:blipFill>
          <a:blip r:embed="rId3"/>
          <a:srcRect t="10409" b="64127"/>
          <a:stretch>
            <a:fillRect/>
          </a:stretch>
        </p:blipFill>
        <p:spPr>
          <a:xfrm>
            <a:off x="4524882" y="2284964"/>
            <a:ext cx="14756811" cy="2818227"/>
          </a:xfrm>
          <a:prstGeom prst="rect">
            <a:avLst/>
          </a:prstGeom>
          <a:ln w="12700">
            <a:miter lim="400000"/>
          </a:ln>
        </p:spPr>
      </p:pic>
      <p:grpSp>
        <p:nvGrpSpPr>
          <p:cNvPr id="352" name="Group"/>
          <p:cNvGrpSpPr/>
          <p:nvPr/>
        </p:nvGrpSpPr>
        <p:grpSpPr>
          <a:xfrm>
            <a:off x="8498632" y="6528405"/>
            <a:ext cx="6809504" cy="3945800"/>
            <a:chOff x="0" y="0"/>
            <a:chExt cx="6809503" cy="3945798"/>
          </a:xfrm>
        </p:grpSpPr>
        <p:grpSp>
          <p:nvGrpSpPr>
            <p:cNvPr id="350" name="Group"/>
            <p:cNvGrpSpPr/>
            <p:nvPr/>
          </p:nvGrpSpPr>
          <p:grpSpPr>
            <a:xfrm>
              <a:off x="-1" y="13161"/>
              <a:ext cx="6809505" cy="3932638"/>
              <a:chOff x="0" y="0"/>
              <a:chExt cx="6809503" cy="3932637"/>
            </a:xfrm>
          </p:grpSpPr>
          <p:pic>
            <p:nvPicPr>
              <p:cNvPr id="348" name="talk-figures_SPI-post-baseline.png" descr="talk-figures_SPI-post-baseline.png"/>
              <p:cNvPicPr>
                <a:picLocks noChangeAspect="1"/>
              </p:cNvPicPr>
              <p:nvPr/>
            </p:nvPicPr>
            <p:blipFill>
              <a:blip r:embed="rId4"/>
              <a:srcRect l="4824" t="48354" r="47300" b="18763"/>
              <a:stretch>
                <a:fillRect/>
              </a:stretch>
            </p:blipFill>
            <p:spPr>
              <a:xfrm>
                <a:off x="0" y="0"/>
                <a:ext cx="6776984" cy="3491024"/>
              </a:xfrm>
              <a:prstGeom prst="rect">
                <a:avLst/>
              </a:prstGeom>
              <a:ln w="12700" cap="flat">
                <a:noFill/>
                <a:miter lim="400000"/>
              </a:ln>
              <a:effectLst/>
            </p:spPr>
          </p:pic>
          <p:pic>
            <p:nvPicPr>
              <p:cNvPr id="349" name="talk-figures_SPI-post-baseline.png" descr="talk-figures_SPI-post-baseline.png"/>
              <p:cNvPicPr>
                <a:picLocks noChangeAspect="1"/>
              </p:cNvPicPr>
              <p:nvPr/>
            </p:nvPicPr>
            <p:blipFill>
              <a:blip r:embed="rId4"/>
              <a:srcRect l="28919" t="83106" r="28919" b="12056"/>
              <a:stretch>
                <a:fillRect/>
              </a:stretch>
            </p:blipFill>
            <p:spPr>
              <a:xfrm>
                <a:off x="841361" y="3419103"/>
                <a:ext cx="5968143" cy="513535"/>
              </a:xfrm>
              <a:prstGeom prst="rect">
                <a:avLst/>
              </a:prstGeom>
              <a:ln w="12700" cap="flat">
                <a:noFill/>
                <a:miter lim="400000"/>
              </a:ln>
              <a:effectLst/>
            </p:spPr>
          </p:pic>
        </p:grpSp>
        <p:pic>
          <p:nvPicPr>
            <p:cNvPr id="351" name="talk-figures_SPI-pre.png" descr="talk-figures_SPI-pre.png"/>
            <p:cNvPicPr>
              <a:picLocks noChangeAspect="1"/>
            </p:cNvPicPr>
            <p:nvPr/>
          </p:nvPicPr>
          <p:blipFill>
            <a:blip r:embed="rId3"/>
            <a:srcRect l="14577" t="48238" r="69802" b="24411"/>
            <a:stretch>
              <a:fillRect/>
            </a:stretch>
          </p:blipFill>
          <p:spPr>
            <a:xfrm>
              <a:off x="1375635" y="0"/>
              <a:ext cx="2211120" cy="2903602"/>
            </a:xfrm>
            <a:prstGeom prst="rect">
              <a:avLst/>
            </a:prstGeom>
            <a:ln w="12700" cap="flat">
              <a:noFill/>
              <a:miter lim="400000"/>
            </a:ln>
            <a:effectLst/>
          </p:spPr>
        </p:pic>
      </p:grpSp>
      <p:sp>
        <p:nvSpPr>
          <p:cNvPr id="353" name="Significant Predictive Value: Scan Firing→Place-Field Event"/>
          <p:cNvSpPr txBox="1"/>
          <p:nvPr/>
        </p:nvSpPr>
        <p:spPr>
          <a:xfrm>
            <a:off x="462334" y="388520"/>
            <a:ext cx="22655765"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1609303">
              <a:lnSpc>
                <a:spcPct val="80000"/>
              </a:lnSpc>
              <a:defRPr sz="5610" b="1" spc="-112">
                <a:solidFill>
                  <a:srgbClr val="000000"/>
                </a:solidFill>
              </a:defRPr>
            </a:lvl1pPr>
          </a:lstStyle>
          <a:p>
            <a:r>
              <a:t>Significant Predictive Value: Scan Firing→Place-Field Event</a:t>
            </a:r>
          </a:p>
        </p:txBody>
      </p:sp>
      <p:sp>
        <p:nvSpPr>
          <p:cNvPr id="354" name="• Scan Predictive Value: Fraction of criterion scan-firing events that fall within the track-angle bounds of a new or potentiated place field on the lap prior to the event (∆=–1)"/>
          <p:cNvSpPr txBox="1"/>
          <p:nvPr/>
        </p:nvSpPr>
        <p:spPr>
          <a:xfrm>
            <a:off x="640109" y="6435496"/>
            <a:ext cx="5872556" cy="2909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3000" b="1">
                <a:solidFill>
                  <a:srgbClr val="000000"/>
                </a:solidFill>
              </a:defRPr>
            </a:pPr>
            <a:r>
              <a:t>• </a:t>
            </a:r>
            <a:r>
              <a:rPr u="sng"/>
              <a:t>Scan Predictive Value:</a:t>
            </a:r>
            <a:br>
              <a:rPr u="sng"/>
            </a:br>
            <a:r>
              <a:t>Fraction of criterion scan-firing events that fall within the track-angle bounds of a new or potentiated place field on the lap prior to the event (∆=–1)</a:t>
            </a:r>
          </a:p>
        </p:txBody>
      </p:sp>
      <p:sp>
        <p:nvSpPr>
          <p:cNvPr id="355" name="• Overall Result: Computed over all criterion scan-firing events in all animals (n=36), subregions (CA3, CA1), experiments (novelty vs. double rotation), training days, and session number (up to 5)."/>
          <p:cNvSpPr txBox="1"/>
          <p:nvPr/>
        </p:nvSpPr>
        <p:spPr>
          <a:xfrm>
            <a:off x="17591718" y="5965596"/>
            <a:ext cx="5401416" cy="3849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3000" b="1">
                <a:solidFill>
                  <a:srgbClr val="000000"/>
                </a:solidFill>
              </a:defRPr>
            </a:pPr>
            <a:r>
              <a:t>• </a:t>
            </a:r>
            <a:r>
              <a:rPr u="sng"/>
              <a:t>Overall Result:</a:t>
            </a:r>
            <a:br>
              <a:rPr u="sng"/>
            </a:br>
            <a:r>
              <a:t>Computed over all criterion scan-firing events in all animals (n=36), subregions (CA3, CA1), experiments (novelty vs. double rotation), training days, and session number (up to 5).</a:t>
            </a:r>
          </a:p>
        </p:txBody>
      </p:sp>
      <p:sp>
        <p:nvSpPr>
          <p:cNvPr id="356"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ROC Analysis: Place-Field Event→Prior Co-Localized Head Scan"/>
          <p:cNvSpPr txBox="1"/>
          <p:nvPr/>
        </p:nvSpPr>
        <p:spPr>
          <a:xfrm>
            <a:off x="462334" y="388520"/>
            <a:ext cx="22655765"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1609303">
              <a:lnSpc>
                <a:spcPct val="80000"/>
              </a:lnSpc>
              <a:defRPr sz="5610" b="1" spc="-112">
                <a:solidFill>
                  <a:srgbClr val="000000"/>
                </a:solidFill>
              </a:defRPr>
            </a:lvl1pPr>
          </a:lstStyle>
          <a:p>
            <a:r>
              <a:t>ROC Analysis: Place-Field Event→Prior Co-Localized Head Scan</a:t>
            </a:r>
          </a:p>
        </p:txBody>
      </p:sp>
      <p:sp>
        <p:nvSpPr>
          <p:cNvPr id="361" name="• Abrupt place-field changes were diagnostically associated with significant high-firing head scans on the previous lap, with the association increasing to 75% AUC as the specificity of spatial co-localization approached ±5º"/>
          <p:cNvSpPr txBox="1"/>
          <p:nvPr/>
        </p:nvSpPr>
        <p:spPr>
          <a:xfrm>
            <a:off x="17819163" y="4760498"/>
            <a:ext cx="5872557" cy="3849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defRPr sz="3000" b="1">
                <a:solidFill>
                  <a:srgbClr val="000000"/>
                </a:solidFill>
              </a:defRPr>
            </a:lvl1pPr>
          </a:lstStyle>
          <a:p>
            <a:r>
              <a:t>• Abrupt place-field changes were diagnostically associated with significant high-firing head scans on the previous lap, with the association increasing to 75% AUC as the specificity of spatial co-localization approached ±5º</a:t>
            </a:r>
          </a:p>
        </p:txBody>
      </p:sp>
      <p:grpSp>
        <p:nvGrpSpPr>
          <p:cNvPr id="365" name="Group"/>
          <p:cNvGrpSpPr/>
          <p:nvPr/>
        </p:nvGrpSpPr>
        <p:grpSpPr>
          <a:xfrm>
            <a:off x="1757209" y="3184117"/>
            <a:ext cx="14830379" cy="7347766"/>
            <a:chOff x="0" y="0"/>
            <a:chExt cx="14830378" cy="7347765"/>
          </a:xfrm>
        </p:grpSpPr>
        <p:pic>
          <p:nvPicPr>
            <p:cNvPr id="362" name="figure_6.png" descr="figure_6.png"/>
            <p:cNvPicPr>
              <a:picLocks noChangeAspect="1"/>
            </p:cNvPicPr>
            <p:nvPr/>
          </p:nvPicPr>
          <p:blipFill>
            <a:blip r:embed="rId2"/>
            <a:srcRect b="46937"/>
            <a:stretch>
              <a:fillRect/>
            </a:stretch>
          </p:blipFill>
          <p:spPr>
            <a:xfrm>
              <a:off x="263672" y="118403"/>
              <a:ext cx="14566707" cy="7229363"/>
            </a:xfrm>
            <a:prstGeom prst="rect">
              <a:avLst/>
            </a:prstGeom>
            <a:ln w="12700" cap="flat">
              <a:noFill/>
              <a:miter lim="400000"/>
            </a:ln>
            <a:effectLst/>
          </p:spPr>
        </p:pic>
        <p:sp>
          <p:nvSpPr>
            <p:cNvPr id="363" name="Square"/>
            <p:cNvSpPr/>
            <p:nvPr/>
          </p:nvSpPr>
          <p:spPr>
            <a:xfrm>
              <a:off x="0" y="0"/>
              <a:ext cx="852869" cy="85286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4" name="Square"/>
            <p:cNvSpPr/>
            <p:nvPr/>
          </p:nvSpPr>
          <p:spPr>
            <a:xfrm>
              <a:off x="7424509" y="0"/>
              <a:ext cx="852870" cy="85286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66"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ognitive map-building driven by autonomous head-scan sampling"/>
          <p:cNvSpPr txBox="1">
            <a:spLocks noGrp="1"/>
          </p:cNvSpPr>
          <p:nvPr>
            <p:ph type="body" idx="21"/>
          </p:nvPr>
        </p:nvSpPr>
        <p:spPr>
          <a:xfrm>
            <a:off x="1206500" y="2372962"/>
            <a:ext cx="21971000"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lvl1pPr>
          </a:lstStyle>
          <a:p>
            <a:r>
              <a:t>Cognitive map-building driven by autonomous head-scan sampling</a:t>
            </a:r>
          </a:p>
        </p:txBody>
      </p:sp>
      <p:sp>
        <p:nvSpPr>
          <p:cNvPr id="369" name="Active inference"/>
          <p:cNvSpPr txBox="1">
            <a:spLocks noGrp="1"/>
          </p:cNvSpPr>
          <p:nvPr>
            <p:ph type="title"/>
          </p:nvPr>
        </p:nvSpPr>
        <p:spPr>
          <a:prstGeom prst="rect">
            <a:avLst/>
          </a:prstGeom>
        </p:spPr>
        <p:txBody>
          <a:bodyPr/>
          <a:lstStyle/>
          <a:p>
            <a:r>
              <a:t>Active inference</a:t>
            </a:r>
          </a:p>
        </p:txBody>
      </p:sp>
      <p:pic>
        <p:nvPicPr>
          <p:cNvPr id="370" name="Fig_3.tiff" descr="Fig_3.tiff"/>
          <p:cNvPicPr>
            <a:picLocks noChangeAspect="1"/>
          </p:cNvPicPr>
          <p:nvPr/>
        </p:nvPicPr>
        <p:blipFill>
          <a:blip r:embed="rId2"/>
          <a:srcRect l="36366" t="47747"/>
          <a:stretch>
            <a:fillRect/>
          </a:stretch>
        </p:blipFill>
        <p:spPr>
          <a:xfrm>
            <a:off x="1819671" y="3872120"/>
            <a:ext cx="20744811" cy="7968420"/>
          </a:xfrm>
          <a:prstGeom prst="rect">
            <a:avLst/>
          </a:prstGeom>
          <a:ln w="12700">
            <a:miter lim="400000"/>
          </a:ln>
        </p:spPr>
      </p:pic>
      <p:sp>
        <p:nvSpPr>
          <p:cNvPr id="371" name="Monaco JD, et al. (2014). Nature Neuroscience, 17: 725"/>
          <p:cNvSpPr txBox="1"/>
          <p:nvPr/>
        </p:nvSpPr>
        <p:spPr>
          <a:xfrm>
            <a:off x="14706581" y="13077958"/>
            <a:ext cx="9678167" cy="638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Monaco JD, </a:t>
            </a:r>
            <a:r>
              <a:rPr i="1">
                <a:latin typeface="+mn-lt"/>
                <a:ea typeface="+mn-ea"/>
                <a:cs typeface="+mn-cs"/>
                <a:sym typeface="Helvetica Neue"/>
              </a:rPr>
              <a:t>et al</a:t>
            </a:r>
            <a:r>
              <a:t>. (2014). Nature Neuroscience, 17: 725</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2) Temporal dynamics:"/>
          <p:cNvSpPr txBox="1"/>
          <p:nvPr/>
        </p:nvSpPr>
        <p:spPr>
          <a:xfrm>
            <a:off x="1421032" y="6906191"/>
            <a:ext cx="20677855"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(2) Temporal dynamics:</a:t>
            </a:r>
          </a:p>
        </p:txBody>
      </p:sp>
      <p:sp>
        <p:nvSpPr>
          <p:cNvPr id="374" name="(3) Agentic interaction:"/>
          <p:cNvSpPr txBox="1"/>
          <p:nvPr/>
        </p:nvSpPr>
        <p:spPr>
          <a:xfrm>
            <a:off x="1421032" y="10706127"/>
            <a:ext cx="20188766"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(3) Agentic interaction:</a:t>
            </a:r>
          </a:p>
        </p:txBody>
      </p:sp>
      <p:sp>
        <p:nvSpPr>
          <p:cNvPr id="375" name="Rectangle"/>
          <p:cNvSpPr/>
          <p:nvPr/>
        </p:nvSpPr>
        <p:spPr>
          <a:xfrm>
            <a:off x="1010956" y="6515438"/>
            <a:ext cx="6059480" cy="5469996"/>
          </a:xfrm>
          <a:prstGeom prst="rect">
            <a:avLst/>
          </a:prstGeom>
          <a:solidFill>
            <a:srgbClr val="FFFFFF">
              <a:alpha val="80000"/>
            </a:srgbClr>
          </a:solidFill>
          <a:ln w="12700">
            <a:miter lim="400000"/>
          </a:ln>
        </p:spPr>
        <p:txBody>
          <a:bodyPr lIns="0" tIns="0" rIns="0" bIns="0" anchor="ctr"/>
          <a:lstStyle/>
          <a:p>
            <a:pPr defTabSz="825500">
              <a:defRPr sz="3200">
                <a:solidFill>
                  <a:srgbClr val="FFFFFF"/>
                </a:solidFill>
                <a:latin typeface="IBM Plex Sans Medium"/>
                <a:ea typeface="IBM Plex Sans Medium"/>
                <a:cs typeface="IBM Plex Sans Medium"/>
                <a:sym typeface="IBM Plex Sans Medium"/>
              </a:defRPr>
            </a:pPr>
            <a:endParaRPr/>
          </a:p>
        </p:txBody>
      </p:sp>
      <p:grpSp>
        <p:nvGrpSpPr>
          <p:cNvPr id="379" name="Group"/>
          <p:cNvGrpSpPr/>
          <p:nvPr/>
        </p:nvGrpSpPr>
        <p:grpSpPr>
          <a:xfrm>
            <a:off x="5435869" y="2662076"/>
            <a:ext cx="17605907" cy="7886723"/>
            <a:chOff x="0" y="0"/>
            <a:chExt cx="17605905" cy="7886722"/>
          </a:xfrm>
        </p:grpSpPr>
        <p:pic>
          <p:nvPicPr>
            <p:cNvPr id="376" name="Fig_1.tiff" descr="Fig_1.tiff"/>
            <p:cNvPicPr>
              <a:picLocks noChangeAspect="1"/>
            </p:cNvPicPr>
            <p:nvPr/>
          </p:nvPicPr>
          <p:blipFill>
            <a:blip r:embed="rId3"/>
            <a:srcRect l="24066" b="58227"/>
            <a:stretch>
              <a:fillRect/>
            </a:stretch>
          </p:blipFill>
          <p:spPr>
            <a:xfrm>
              <a:off x="2456268" y="243445"/>
              <a:ext cx="15149638" cy="7643277"/>
            </a:xfrm>
            <a:prstGeom prst="rect">
              <a:avLst/>
            </a:prstGeom>
            <a:ln w="12700" cap="flat">
              <a:noFill/>
              <a:miter lim="400000"/>
            </a:ln>
            <a:effectLst/>
          </p:spPr>
        </p:pic>
        <p:sp>
          <p:nvSpPr>
            <p:cNvPr id="377" name="Rectangle"/>
            <p:cNvSpPr/>
            <p:nvPr/>
          </p:nvSpPr>
          <p:spPr>
            <a:xfrm>
              <a:off x="0" y="0"/>
              <a:ext cx="2608926" cy="1580273"/>
            </a:xfrm>
            <a:prstGeom prst="rect">
              <a:avLst/>
            </a:prstGeom>
            <a:solidFill>
              <a:srgbClr val="FFFFFF"/>
            </a:solidFill>
            <a:ln w="12700" cap="flat">
              <a:noFill/>
              <a:miter lim="400000"/>
            </a:ln>
            <a:effectLst/>
          </p:spPr>
          <p:txBody>
            <a:bodyPr wrap="square" lIns="0" tIns="0" rIns="0" bIns="0" numCol="1" anchor="ctr">
              <a:noAutofit/>
            </a:bodyP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378" name="Rectangle"/>
            <p:cNvSpPr/>
            <p:nvPr/>
          </p:nvSpPr>
          <p:spPr>
            <a:xfrm>
              <a:off x="9452635" y="0"/>
              <a:ext cx="688007" cy="1580273"/>
            </a:xfrm>
            <a:prstGeom prst="rect">
              <a:avLst/>
            </a:prstGeom>
            <a:solidFill>
              <a:srgbClr val="FFFFFF"/>
            </a:solidFill>
            <a:ln w="12700" cap="flat">
              <a:noFill/>
              <a:miter lim="400000"/>
            </a:ln>
            <a:effectLst/>
          </p:spPr>
          <p:txBody>
            <a:bodyPr wrap="square" lIns="0" tIns="0" rIns="0" bIns="0" numCol="1" anchor="ctr">
              <a:noAutofit/>
            </a:bodyPr>
            <a:lstStyle/>
            <a:p>
              <a:pPr defTabSz="825500">
                <a:defRPr sz="3200">
                  <a:solidFill>
                    <a:srgbClr val="FFFFFF"/>
                  </a:solidFill>
                  <a:latin typeface="IBM Plex Sans Medium"/>
                  <a:ea typeface="IBM Plex Sans Medium"/>
                  <a:cs typeface="IBM Plex Sans Medium"/>
                  <a:sym typeface="IBM Plex Sans Medium"/>
                </a:defRPr>
              </a:pPr>
              <a:endParaRPr/>
            </a:p>
          </p:txBody>
        </p:sp>
      </p:grpSp>
      <p:sp>
        <p:nvSpPr>
          <p:cNvPr id="380" name="Rectangle"/>
          <p:cNvSpPr/>
          <p:nvPr/>
        </p:nvSpPr>
        <p:spPr>
          <a:xfrm>
            <a:off x="15631607" y="2441660"/>
            <a:ext cx="7751951" cy="8589167"/>
          </a:xfrm>
          <a:prstGeom prst="rect">
            <a:avLst/>
          </a:prstGeom>
          <a:solidFill>
            <a:srgbClr val="FFFFFF"/>
          </a:solidFill>
          <a:ln w="12700">
            <a:miter lim="400000"/>
          </a:ln>
        </p:spPr>
        <p:txBody>
          <a:bodyPr lIns="0" tIns="0" rIns="0" bIns="0" anchor="ct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381" name="Integrative framework for neurodynamical cognition"/>
          <p:cNvSpPr txBox="1">
            <a:spLocks noGrp="1"/>
          </p:cNvSpPr>
          <p:nvPr>
            <p:ph type="title" idx="4294967295"/>
          </p:nvPr>
        </p:nvSpPr>
        <p:spPr>
          <a:prstGeom prst="rect">
            <a:avLst/>
          </a:prstGeom>
        </p:spPr>
        <p:txBody>
          <a:bodyPr/>
          <a:lstStyle>
            <a:lvl1pPr defTabSz="2072588">
              <a:defRPr sz="7225" spc="-144"/>
            </a:lvl1pPr>
          </a:lstStyle>
          <a:p>
            <a:r>
              <a:t>Integrative framework for neurodynamical cognition</a:t>
            </a:r>
          </a:p>
        </p:txBody>
      </p:sp>
      <p:sp>
        <p:nvSpPr>
          <p:cNvPr id="382" name="Network structure:"/>
          <p:cNvSpPr txBox="1"/>
          <p:nvPr/>
        </p:nvSpPr>
        <p:spPr>
          <a:xfrm>
            <a:off x="1421032" y="2877932"/>
            <a:ext cx="5239328" cy="659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722312" indent="-722312" algn="l" defTabSz="825500">
              <a:lnSpc>
                <a:spcPct val="110000"/>
              </a:lnSpc>
              <a:spcBef>
                <a:spcPts val="1200"/>
              </a:spcBef>
              <a:buSzPct val="100000"/>
              <a:buAutoNum type="arabicParenBoth"/>
              <a:defRPr sz="3700" b="1">
                <a:solidFill>
                  <a:schemeClr val="accent1">
                    <a:lumOff val="-13575"/>
                  </a:schemeClr>
                </a:solidFill>
              </a:defRPr>
            </a:lvl1pPr>
          </a:lstStyle>
          <a:p>
            <a:r>
              <a:t>Network structure:</a:t>
            </a:r>
          </a:p>
        </p:txBody>
      </p:sp>
      <p:sp>
        <p:nvSpPr>
          <p:cNvPr id="383" name="Monaco and Hwang. (2022). Cognitive Computation"/>
          <p:cNvSpPr txBox="1"/>
          <p:nvPr/>
        </p:nvSpPr>
        <p:spPr>
          <a:xfrm>
            <a:off x="14715559"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2) Temporal dynamics:"/>
          <p:cNvSpPr txBox="1"/>
          <p:nvPr/>
        </p:nvSpPr>
        <p:spPr>
          <a:xfrm>
            <a:off x="1421032" y="6906191"/>
            <a:ext cx="20677855"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(2) Temporal dynamics:</a:t>
            </a:r>
          </a:p>
        </p:txBody>
      </p:sp>
      <p:sp>
        <p:nvSpPr>
          <p:cNvPr id="388" name="(3) Agentic interaction:"/>
          <p:cNvSpPr txBox="1"/>
          <p:nvPr/>
        </p:nvSpPr>
        <p:spPr>
          <a:xfrm>
            <a:off x="1421032" y="10706127"/>
            <a:ext cx="20188766"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(3) Agentic interaction:</a:t>
            </a:r>
          </a:p>
        </p:txBody>
      </p:sp>
      <p:pic>
        <p:nvPicPr>
          <p:cNvPr id="389" name="Fig_2.tiff" descr="Fig_2.tiff"/>
          <p:cNvPicPr>
            <a:picLocks noChangeAspect="1"/>
          </p:cNvPicPr>
          <p:nvPr/>
        </p:nvPicPr>
        <p:blipFill>
          <a:blip r:embed="rId3"/>
          <a:srcRect l="38259" b="2080"/>
          <a:stretch>
            <a:fillRect/>
          </a:stretch>
        </p:blipFill>
        <p:spPr>
          <a:xfrm>
            <a:off x="9025740" y="2337099"/>
            <a:ext cx="13741972" cy="9797822"/>
          </a:xfrm>
          <a:prstGeom prst="rect">
            <a:avLst/>
          </a:prstGeom>
          <a:ln w="12700">
            <a:miter lim="400000"/>
          </a:ln>
        </p:spPr>
      </p:pic>
      <p:sp>
        <p:nvSpPr>
          <p:cNvPr id="390" name="Example: Nested oscillations with phase-amplitude coupling between levels of the pseudohierarchy"/>
          <p:cNvSpPr txBox="1"/>
          <p:nvPr/>
        </p:nvSpPr>
        <p:spPr>
          <a:xfrm>
            <a:off x="2494666" y="7914361"/>
            <a:ext cx="5758250" cy="126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89479" indent="-489479" algn="l" defTabSz="825500">
              <a:lnSpc>
                <a:spcPct val="110000"/>
              </a:lnSpc>
              <a:spcBef>
                <a:spcPts val="1200"/>
              </a:spcBef>
              <a:buSzPct val="125000"/>
              <a:buChar char="•"/>
            </a:lvl1pPr>
          </a:lstStyle>
          <a:p>
            <a:r>
              <a:t>Example: Nested oscillations with phase-amplitude coupling between levels of the pseudohierarchy</a:t>
            </a:r>
          </a:p>
        </p:txBody>
      </p:sp>
      <p:sp>
        <p:nvSpPr>
          <p:cNvPr id="391" name="Rectangle"/>
          <p:cNvSpPr/>
          <p:nvPr/>
        </p:nvSpPr>
        <p:spPr>
          <a:xfrm>
            <a:off x="1158453" y="10378034"/>
            <a:ext cx="6059480" cy="2238743"/>
          </a:xfrm>
          <a:prstGeom prst="rect">
            <a:avLst/>
          </a:prstGeom>
          <a:solidFill>
            <a:srgbClr val="FFFFFF">
              <a:alpha val="80000"/>
            </a:srgbClr>
          </a:solidFill>
          <a:ln w="12700">
            <a:miter lim="400000"/>
          </a:ln>
        </p:spPr>
        <p:txBody>
          <a:bodyPr lIns="0" tIns="0" rIns="0" bIns="0" anchor="ct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392" name="Network structure:"/>
          <p:cNvSpPr txBox="1"/>
          <p:nvPr/>
        </p:nvSpPr>
        <p:spPr>
          <a:xfrm>
            <a:off x="1421032" y="2877932"/>
            <a:ext cx="5239328" cy="659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722312" indent="-722312" algn="l" defTabSz="825500">
              <a:lnSpc>
                <a:spcPct val="110000"/>
              </a:lnSpc>
              <a:spcBef>
                <a:spcPts val="1200"/>
              </a:spcBef>
              <a:buSzPct val="100000"/>
              <a:buAutoNum type="arabicParenBoth"/>
              <a:defRPr sz="3700" b="1">
                <a:solidFill>
                  <a:schemeClr val="accent1">
                    <a:lumOff val="-13575"/>
                  </a:schemeClr>
                </a:solidFill>
              </a:defRPr>
            </a:lvl1pPr>
          </a:lstStyle>
          <a:p>
            <a:r>
              <a:t>Network structure:</a:t>
            </a:r>
          </a:p>
        </p:txBody>
      </p:sp>
      <p:sp>
        <p:nvSpPr>
          <p:cNvPr id="393" name="Rectangle"/>
          <p:cNvSpPr/>
          <p:nvPr/>
        </p:nvSpPr>
        <p:spPr>
          <a:xfrm>
            <a:off x="1158453" y="1675705"/>
            <a:ext cx="6059480" cy="2238743"/>
          </a:xfrm>
          <a:prstGeom prst="rect">
            <a:avLst/>
          </a:prstGeom>
          <a:solidFill>
            <a:srgbClr val="FFFFFF">
              <a:alpha val="80000"/>
            </a:srgbClr>
          </a:solidFill>
          <a:ln w="12700">
            <a:miter lim="400000"/>
          </a:ln>
        </p:spPr>
        <p:txBody>
          <a:bodyPr lIns="0" tIns="0" rIns="0" bIns="0" anchor="ct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394" name="Integrative framework for neurodynamical cognition"/>
          <p:cNvSpPr txBox="1">
            <a:spLocks noGrp="1"/>
          </p:cNvSpPr>
          <p:nvPr>
            <p:ph type="title" idx="4294967295"/>
          </p:nvPr>
        </p:nvSpPr>
        <p:spPr>
          <a:prstGeom prst="rect">
            <a:avLst/>
          </a:prstGeom>
        </p:spPr>
        <p:txBody>
          <a:bodyPr/>
          <a:lstStyle>
            <a:lvl1pPr defTabSz="2072588">
              <a:defRPr sz="7225" spc="-144"/>
            </a:lvl1pPr>
          </a:lstStyle>
          <a:p>
            <a:r>
              <a:t>Integrative framework for neurodynamical cognition</a:t>
            </a:r>
          </a:p>
        </p:txBody>
      </p:sp>
      <p:sp>
        <p:nvSpPr>
          <p:cNvPr id="395" name="Monaco and Hwang. (2022). Cognitive Computation"/>
          <p:cNvSpPr txBox="1"/>
          <p:nvPr/>
        </p:nvSpPr>
        <p:spPr>
          <a:xfrm>
            <a:off x="14715559"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etwork structure:"/>
          <p:cNvSpPr txBox="1"/>
          <p:nvPr/>
        </p:nvSpPr>
        <p:spPr>
          <a:xfrm>
            <a:off x="1421032" y="2877932"/>
            <a:ext cx="5239328" cy="659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722312" indent="-722312" algn="l" defTabSz="825500">
              <a:lnSpc>
                <a:spcPct val="110000"/>
              </a:lnSpc>
              <a:spcBef>
                <a:spcPts val="1200"/>
              </a:spcBef>
              <a:buSzPct val="100000"/>
              <a:buAutoNum type="arabicParenBoth"/>
              <a:defRPr sz="3700" b="1">
                <a:solidFill>
                  <a:schemeClr val="accent1">
                    <a:lumOff val="-13575"/>
                  </a:schemeClr>
                </a:solidFill>
              </a:defRPr>
            </a:lvl1pPr>
          </a:lstStyle>
          <a:p>
            <a:r>
              <a:t>Network structure:</a:t>
            </a:r>
          </a:p>
        </p:txBody>
      </p:sp>
      <p:sp>
        <p:nvSpPr>
          <p:cNvPr id="400" name="(2) Temporal dynamics:"/>
          <p:cNvSpPr txBox="1"/>
          <p:nvPr/>
        </p:nvSpPr>
        <p:spPr>
          <a:xfrm>
            <a:off x="1421032" y="6906191"/>
            <a:ext cx="20677855"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(2) Temporal dynamics:</a:t>
            </a:r>
          </a:p>
        </p:txBody>
      </p:sp>
      <p:sp>
        <p:nvSpPr>
          <p:cNvPr id="401" name="(3) Agentic interaction:"/>
          <p:cNvSpPr txBox="1"/>
          <p:nvPr/>
        </p:nvSpPr>
        <p:spPr>
          <a:xfrm>
            <a:off x="1421032" y="10706127"/>
            <a:ext cx="20188766"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825500">
              <a:lnSpc>
                <a:spcPct val="110000"/>
              </a:lnSpc>
              <a:spcBef>
                <a:spcPts val="1200"/>
              </a:spcBef>
              <a:defRPr sz="3700" b="1">
                <a:solidFill>
                  <a:schemeClr val="accent1">
                    <a:lumOff val="-13575"/>
                  </a:schemeClr>
                </a:solidFill>
              </a:defRPr>
            </a:lvl1pPr>
          </a:lstStyle>
          <a:p>
            <a:r>
              <a:t>(3) Agentic interaction:</a:t>
            </a:r>
          </a:p>
        </p:txBody>
      </p:sp>
      <p:grpSp>
        <p:nvGrpSpPr>
          <p:cNvPr id="404" name="Group"/>
          <p:cNvGrpSpPr/>
          <p:nvPr/>
        </p:nvGrpSpPr>
        <p:grpSpPr>
          <a:xfrm>
            <a:off x="2459852" y="3282004"/>
            <a:ext cx="21647477" cy="8377158"/>
            <a:chOff x="0" y="0"/>
            <a:chExt cx="21647475" cy="8377156"/>
          </a:xfrm>
        </p:grpSpPr>
        <p:pic>
          <p:nvPicPr>
            <p:cNvPr id="402" name="Fig_3.tiff" descr="Fig_3.tiff"/>
            <p:cNvPicPr>
              <a:picLocks noChangeAspect="1"/>
            </p:cNvPicPr>
            <p:nvPr/>
          </p:nvPicPr>
          <p:blipFill>
            <a:blip r:embed="rId3"/>
            <a:srcRect t="6046"/>
            <a:stretch>
              <a:fillRect/>
            </a:stretch>
          </p:blipFill>
          <p:spPr>
            <a:xfrm>
              <a:off x="4386948" y="0"/>
              <a:ext cx="17260528" cy="7585895"/>
            </a:xfrm>
            <a:prstGeom prst="rect">
              <a:avLst/>
            </a:prstGeom>
            <a:ln w="12700" cap="flat">
              <a:noFill/>
              <a:miter lim="400000"/>
            </a:ln>
            <a:effectLst/>
          </p:spPr>
        </p:pic>
        <p:sp>
          <p:nvSpPr>
            <p:cNvPr id="403" name="Example: Attentive head-scanning behavior (Monaco et al., 2014)"/>
            <p:cNvSpPr/>
            <p:nvPr/>
          </p:nvSpPr>
          <p:spPr>
            <a:xfrm>
              <a:off x="0" y="8377156"/>
              <a:ext cx="57582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marL="489479" indent="-489479" algn="l" defTabSz="825500">
                <a:lnSpc>
                  <a:spcPct val="110000"/>
                </a:lnSpc>
                <a:spcBef>
                  <a:spcPts val="1200"/>
                </a:spcBef>
                <a:buSzPct val="125000"/>
                <a:buChar char="•"/>
              </a:lvl1pPr>
            </a:lstStyle>
            <a:p>
              <a:r>
                <a:t>Example: Attentive head-scanning behavior (Monaco et al., 2014)</a:t>
              </a:r>
            </a:p>
          </p:txBody>
        </p:sp>
      </p:grpSp>
      <p:sp>
        <p:nvSpPr>
          <p:cNvPr id="405" name="Rectangle"/>
          <p:cNvSpPr/>
          <p:nvPr/>
        </p:nvSpPr>
        <p:spPr>
          <a:xfrm>
            <a:off x="1084705" y="1678540"/>
            <a:ext cx="5734165" cy="7730849"/>
          </a:xfrm>
          <a:prstGeom prst="rect">
            <a:avLst/>
          </a:prstGeom>
          <a:solidFill>
            <a:srgbClr val="FFFFFF">
              <a:alpha val="80000"/>
            </a:srgbClr>
          </a:solidFill>
          <a:ln w="12700">
            <a:miter lim="400000"/>
          </a:ln>
        </p:spPr>
        <p:txBody>
          <a:bodyPr lIns="0" tIns="0" rIns="0" bIns="0" anchor="ct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406" name="Integrative framework for neurodynamical cognition"/>
          <p:cNvSpPr txBox="1">
            <a:spLocks noGrp="1"/>
          </p:cNvSpPr>
          <p:nvPr>
            <p:ph type="title" idx="4294967295"/>
          </p:nvPr>
        </p:nvSpPr>
        <p:spPr>
          <a:prstGeom prst="rect">
            <a:avLst/>
          </a:prstGeom>
        </p:spPr>
        <p:txBody>
          <a:bodyPr/>
          <a:lstStyle>
            <a:lvl1pPr defTabSz="2072588">
              <a:defRPr sz="7225" spc="-144"/>
            </a:lvl1pPr>
          </a:lstStyle>
          <a:p>
            <a:r>
              <a:t>Integrative framework for neurodynamical cognition</a:t>
            </a:r>
          </a:p>
        </p:txBody>
      </p:sp>
      <p:sp>
        <p:nvSpPr>
          <p:cNvPr id="407" name="Monaco and Hwang. (2022). Cognitive Computation"/>
          <p:cNvSpPr txBox="1"/>
          <p:nvPr/>
        </p:nvSpPr>
        <p:spPr>
          <a:xfrm>
            <a:off x="14715559"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Local oscillations and neuronal synchrony…"/>
          <p:cNvSpPr txBox="1">
            <a:spLocks noGrp="1"/>
          </p:cNvSpPr>
          <p:nvPr>
            <p:ph type="body" idx="22"/>
          </p:nvPr>
        </p:nvSpPr>
        <p:spPr>
          <a:xfrm>
            <a:off x="792694" y="2887779"/>
            <a:ext cx="12238532" cy="44382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Local oscillations and neuronal synchrony</a:t>
            </a:r>
          </a:p>
          <a:p>
            <a:pPr marL="1651000" lvl="1" indent="-762000" defTabSz="825500">
              <a:spcBef>
                <a:spcPts val="3600"/>
              </a:spcBef>
              <a:buSzPct val="170000"/>
              <a:defRPr sz="4000"/>
            </a:pPr>
            <a:r>
              <a:t>Temporal coding with oscillatory phase</a:t>
            </a:r>
          </a:p>
          <a:p>
            <a:pPr marL="1651000" lvl="1" indent="-762000" defTabSz="825500">
              <a:spcBef>
                <a:spcPts val="3600"/>
              </a:spcBef>
              <a:buSzPct val="170000"/>
              <a:defRPr sz="4000"/>
            </a:pPr>
            <a:r>
              <a:t>O’Keefe &amp; Recce (1993) — Theta-phase precession of hippocampal place-field firing</a:t>
            </a:r>
          </a:p>
        </p:txBody>
      </p:sp>
      <p:grpSp>
        <p:nvGrpSpPr>
          <p:cNvPr id="420" name="Group"/>
          <p:cNvGrpSpPr/>
          <p:nvPr/>
        </p:nvGrpSpPr>
        <p:grpSpPr>
          <a:xfrm>
            <a:off x="674297" y="7541930"/>
            <a:ext cx="23415570" cy="6218621"/>
            <a:chOff x="0" y="0"/>
            <a:chExt cx="23415568" cy="6218619"/>
          </a:xfrm>
        </p:grpSpPr>
        <p:grpSp>
          <p:nvGrpSpPr>
            <p:cNvPr id="415" name="Group"/>
            <p:cNvGrpSpPr/>
            <p:nvPr/>
          </p:nvGrpSpPr>
          <p:grpSpPr>
            <a:xfrm>
              <a:off x="12628172" y="149939"/>
              <a:ext cx="5869956" cy="5072974"/>
              <a:chOff x="0" y="0"/>
              <a:chExt cx="5869954" cy="5072972"/>
            </a:xfrm>
          </p:grpSpPr>
          <p:pic>
            <p:nvPicPr>
              <p:cNvPr id="412" name="zhang-knierim-point-attractors-schematic.png" descr="zhang-knierim-point-attractors-schematic.png"/>
              <p:cNvPicPr>
                <a:picLocks noChangeAspect="1"/>
              </p:cNvPicPr>
              <p:nvPr/>
            </p:nvPicPr>
            <p:blipFill>
              <a:blip r:embed="rId2"/>
              <a:srcRect l="5023" t="3096" b="11909"/>
              <a:stretch>
                <a:fillRect/>
              </a:stretch>
            </p:blipFill>
            <p:spPr>
              <a:xfrm>
                <a:off x="0" y="150650"/>
                <a:ext cx="5869955" cy="3288552"/>
              </a:xfrm>
              <a:prstGeom prst="rect">
                <a:avLst/>
              </a:prstGeom>
              <a:ln w="12700" cap="flat">
                <a:noFill/>
                <a:miter lim="400000"/>
              </a:ln>
              <a:effectLst/>
            </p:spPr>
          </p:pic>
          <p:sp>
            <p:nvSpPr>
              <p:cNvPr id="413" name="Knierim &amp; Zhang (2012)"/>
              <p:cNvSpPr/>
              <p:nvPr/>
            </p:nvSpPr>
            <p:spPr>
              <a:xfrm>
                <a:off x="3395685" y="3802972"/>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defRPr>
                    <a:solidFill>
                      <a:srgbClr val="929292"/>
                    </a:solidFill>
                  </a:defRPr>
                </a:lvl1pPr>
              </a:lstStyle>
              <a:p>
                <a:r>
                  <a:t>Knierim &amp; Zhang (2012)</a:t>
                </a:r>
              </a:p>
            </p:txBody>
          </p:sp>
          <p:sp>
            <p:nvSpPr>
              <p:cNvPr id="414" name="Rectangle"/>
              <p:cNvSpPr/>
              <p:nvPr/>
            </p:nvSpPr>
            <p:spPr>
              <a:xfrm>
                <a:off x="2426139" y="0"/>
                <a:ext cx="2398268" cy="763008"/>
              </a:xfrm>
              <a:prstGeom prst="rect">
                <a:avLst/>
              </a:prstGeom>
              <a:solidFill>
                <a:srgbClr val="FFFFFF"/>
              </a:solidFill>
              <a:ln w="12700" cap="flat">
                <a:noFill/>
                <a:miter lim="400000"/>
              </a:ln>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416" name="Emergent self-organizing states arising from recurrence and feedback in structured networks…"/>
            <p:cNvSpPr txBox="1"/>
            <p:nvPr/>
          </p:nvSpPr>
          <p:spPr>
            <a:xfrm>
              <a:off x="0" y="265467"/>
              <a:ext cx="12871760" cy="51793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762000" indent="-762000" algn="l" defTabSz="825500">
                <a:lnSpc>
                  <a:spcPct val="90000"/>
                </a:lnSpc>
                <a:spcBef>
                  <a:spcPts val="1800"/>
                </a:spcBef>
                <a:buClr>
                  <a:srgbClr val="000000"/>
                </a:buClr>
                <a:buSzPct val="170000"/>
                <a:buChar char="•"/>
                <a:defRPr sz="4000" b="1">
                  <a:solidFill>
                    <a:srgbClr val="000000"/>
                  </a:solidFill>
                </a:defRPr>
              </a:pPr>
              <a:r>
                <a:t>Emergent self-organizing states arising from recurrence and feedback in structured networks</a:t>
              </a:r>
            </a:p>
            <a:p>
              <a:pPr marL="1651000" lvl="1" indent="-762000" algn="l" defTabSz="825500">
                <a:lnSpc>
                  <a:spcPct val="90000"/>
                </a:lnSpc>
                <a:spcBef>
                  <a:spcPts val="1800"/>
                </a:spcBef>
                <a:buSzPct val="170000"/>
                <a:buChar char="•"/>
                <a:defRPr sz="4000">
                  <a:solidFill>
                    <a:srgbClr val="000000"/>
                  </a:solidFill>
                </a:defRPr>
              </a:pPr>
              <a:r>
                <a:t>Hopfield networks (1982) — Pattern completion supports content-addressable memory with (limited) generalization</a:t>
              </a:r>
            </a:p>
            <a:p>
              <a:pPr marL="1651000" lvl="1" indent="-762000" algn="l" defTabSz="825500">
                <a:lnSpc>
                  <a:spcPct val="90000"/>
                </a:lnSpc>
                <a:spcBef>
                  <a:spcPts val="1800"/>
                </a:spcBef>
                <a:buSzPct val="170000"/>
                <a:buChar char="•"/>
                <a:defRPr sz="4000" b="1">
                  <a:solidFill>
                    <a:srgbClr val="000000"/>
                  </a:solidFill>
                </a:defRPr>
              </a:pPr>
              <a:r>
                <a:t>Memory retrieval as a state-space trajectory that probes basins of attraction</a:t>
              </a:r>
            </a:p>
          </p:txBody>
        </p:sp>
        <p:grpSp>
          <p:nvGrpSpPr>
            <p:cNvPr id="419" name="Group"/>
            <p:cNvGrpSpPr/>
            <p:nvPr/>
          </p:nvGrpSpPr>
          <p:grpSpPr>
            <a:xfrm>
              <a:off x="18519054" y="0"/>
              <a:ext cx="4896515" cy="6218620"/>
              <a:chOff x="0" y="0"/>
              <a:chExt cx="4896514" cy="6218619"/>
            </a:xfrm>
          </p:grpSpPr>
          <p:pic>
            <p:nvPicPr>
              <p:cNvPr id="417" name="hedrick-zhang-megamap-attractor-energy-landscape.png" descr="hedrick-zhang-megamap-attractor-energy-landscape.png"/>
              <p:cNvPicPr>
                <a:picLocks noChangeAspect="1"/>
              </p:cNvPicPr>
              <p:nvPr/>
            </p:nvPicPr>
            <p:blipFill>
              <a:blip r:embed="rId3"/>
              <a:srcRect b="7977"/>
              <a:stretch>
                <a:fillRect/>
              </a:stretch>
            </p:blipFill>
            <p:spPr>
              <a:xfrm>
                <a:off x="0" y="0"/>
                <a:ext cx="4896515" cy="4800470"/>
              </a:xfrm>
              <a:prstGeom prst="rect">
                <a:avLst/>
              </a:prstGeom>
              <a:ln w="12700" cap="flat">
                <a:noFill/>
                <a:miter lim="400000"/>
              </a:ln>
              <a:effectLst/>
            </p:spPr>
          </p:pic>
          <p:sp>
            <p:nvSpPr>
              <p:cNvPr id="418" name="Hedrick &amp; Zhang (2016)"/>
              <p:cNvSpPr/>
              <p:nvPr/>
            </p:nvSpPr>
            <p:spPr>
              <a:xfrm>
                <a:off x="2950488" y="494861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defRPr>
                    <a:solidFill>
                      <a:srgbClr val="929292"/>
                    </a:solidFill>
                  </a:defRPr>
                </a:lvl1pPr>
              </a:lstStyle>
              <a:p>
                <a:r>
                  <a:t>Hedrick &amp; Zhang (2016)</a:t>
                </a:r>
              </a:p>
            </p:txBody>
          </p:sp>
        </p:grpSp>
      </p:grpSp>
      <p:grpSp>
        <p:nvGrpSpPr>
          <p:cNvPr id="423" name="Group"/>
          <p:cNvGrpSpPr/>
          <p:nvPr/>
        </p:nvGrpSpPr>
        <p:grpSpPr>
          <a:xfrm>
            <a:off x="12969487" y="2646859"/>
            <a:ext cx="10861496" cy="4905926"/>
            <a:chOff x="0" y="0"/>
            <a:chExt cx="10861494" cy="4905924"/>
          </a:xfrm>
        </p:grpSpPr>
        <p:pic>
          <p:nvPicPr>
            <p:cNvPr id="421" name="precession-raster-hafting.png" descr="precession-raster-hafting.png"/>
            <p:cNvPicPr>
              <a:picLocks noChangeAspect="1"/>
            </p:cNvPicPr>
            <p:nvPr/>
          </p:nvPicPr>
          <p:blipFill>
            <a:blip r:embed="rId4"/>
            <a:srcRect/>
            <a:stretch>
              <a:fillRect/>
            </a:stretch>
          </p:blipFill>
          <p:spPr>
            <a:xfrm>
              <a:off x="0" y="0"/>
              <a:ext cx="10833777" cy="4679251"/>
            </a:xfrm>
            <a:prstGeom prst="rect">
              <a:avLst/>
            </a:prstGeom>
            <a:ln w="12700" cap="flat">
              <a:noFill/>
              <a:miter lim="400000"/>
            </a:ln>
            <a:effectLst/>
          </p:spPr>
        </p:pic>
        <p:sp>
          <p:nvSpPr>
            <p:cNvPr id="422" name="Hafting et al. (2008)"/>
            <p:cNvSpPr txBox="1"/>
            <p:nvPr/>
          </p:nvSpPr>
          <p:spPr>
            <a:xfrm>
              <a:off x="8099397" y="4444558"/>
              <a:ext cx="2762098" cy="4613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defRPr>
                  <a:solidFill>
                    <a:srgbClr val="929292"/>
                  </a:solidFill>
                </a:defRPr>
              </a:lvl1pPr>
            </a:lstStyle>
            <a:p>
              <a:r>
                <a:t>Hafting et al. (2008)</a:t>
              </a:r>
            </a:p>
          </p:txBody>
        </p:sp>
      </p:grpSp>
      <p:sp>
        <p:nvSpPr>
          <p:cNvPr id="424" name="Temporal and Population Dynamics"/>
          <p:cNvSpPr txBox="1"/>
          <p:nvPr/>
        </p:nvSpPr>
        <p:spPr>
          <a:xfrm>
            <a:off x="668052" y="720534"/>
            <a:ext cx="14257152"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400" b="1" spc="-128">
                <a:solidFill>
                  <a:srgbClr val="000000"/>
                </a:solidFill>
              </a:defRPr>
            </a:lvl1pPr>
          </a:lstStyle>
          <a:p>
            <a:r>
              <a:t>Temporal and Population Dynamics</a:t>
            </a:r>
          </a:p>
        </p:txBody>
      </p:sp>
      <p:sp>
        <p:nvSpPr>
          <p:cNvPr id="425" name="Key Building Blocks"/>
          <p:cNvSpPr txBox="1"/>
          <p:nvPr/>
        </p:nvSpPr>
        <p:spPr>
          <a:xfrm>
            <a:off x="668052" y="1669228"/>
            <a:ext cx="14257152"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4200" b="1" spc="-84">
                <a:solidFill>
                  <a:srgbClr val="000000"/>
                </a:solidFill>
              </a:defRPr>
            </a:lvl1pPr>
          </a:lstStyle>
          <a:p>
            <a:r>
              <a:t>Key Building Blocks</a:t>
            </a:r>
          </a:p>
        </p:txBody>
      </p:sp>
      <p:sp>
        <p:nvSpPr>
          <p:cNvPr id="426" name="Monaco and Hwang. (2022). Cognitive Computation"/>
          <p:cNvSpPr txBox="1"/>
          <p:nvPr/>
        </p:nvSpPr>
        <p:spPr>
          <a:xfrm>
            <a:off x="14715559"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Local oscillations and neuronal synchrony…"/>
          <p:cNvSpPr txBox="1">
            <a:spLocks noGrp="1"/>
          </p:cNvSpPr>
          <p:nvPr>
            <p:ph type="body" idx="22"/>
          </p:nvPr>
        </p:nvSpPr>
        <p:spPr>
          <a:xfrm>
            <a:off x="792694" y="2887779"/>
            <a:ext cx="12238532" cy="44382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Local oscillations and neuronal synchrony</a:t>
            </a:r>
          </a:p>
          <a:p>
            <a:pPr marL="1651000" lvl="1" indent="-762000" defTabSz="825500">
              <a:spcBef>
                <a:spcPts val="3600"/>
              </a:spcBef>
              <a:buSzPct val="170000"/>
              <a:defRPr sz="4000"/>
            </a:pPr>
            <a:r>
              <a:t>Temporal coding with oscillatory phase</a:t>
            </a:r>
          </a:p>
          <a:p>
            <a:pPr marL="1651000" lvl="1" indent="-762000" defTabSz="825500">
              <a:spcBef>
                <a:spcPts val="3600"/>
              </a:spcBef>
              <a:buSzPct val="170000"/>
              <a:defRPr sz="4000"/>
            </a:pPr>
            <a:r>
              <a:t>O’Keefe &amp; Recce (1993) — Theta-phase precession of hippocampal place-field firing</a:t>
            </a:r>
          </a:p>
        </p:txBody>
      </p:sp>
      <p:sp>
        <p:nvSpPr>
          <p:cNvPr id="429" name="Group"/>
          <p:cNvSpPr txBox="1"/>
          <p:nvPr/>
        </p:nvSpPr>
        <p:spPr>
          <a:xfrm>
            <a:off x="674297" y="7807397"/>
            <a:ext cx="12871760" cy="517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762000" indent="-762000" algn="l" defTabSz="825500">
              <a:lnSpc>
                <a:spcPct val="90000"/>
              </a:lnSpc>
              <a:spcBef>
                <a:spcPts val="1800"/>
              </a:spcBef>
              <a:buClr>
                <a:srgbClr val="000000"/>
              </a:buClr>
              <a:buSzPct val="170000"/>
              <a:buChar char="•"/>
              <a:defRPr sz="4000" b="1">
                <a:solidFill>
                  <a:srgbClr val="000000"/>
                </a:solidFill>
              </a:defRPr>
            </a:pPr>
            <a:r>
              <a:t>Emergent self-organizing states arising from recurrence and feedback in structured networks</a:t>
            </a:r>
          </a:p>
          <a:p>
            <a:pPr marL="1651000" lvl="1" indent="-762000" algn="l" defTabSz="825500">
              <a:lnSpc>
                <a:spcPct val="90000"/>
              </a:lnSpc>
              <a:spcBef>
                <a:spcPts val="1800"/>
              </a:spcBef>
              <a:buSzPct val="170000"/>
              <a:buChar char="•"/>
              <a:defRPr sz="4000">
                <a:solidFill>
                  <a:srgbClr val="000000"/>
                </a:solidFill>
              </a:defRPr>
            </a:pPr>
            <a:r>
              <a:t>Hopfield networks (1982) — Pattern completion supports content-addressable memory with (limited) generalization</a:t>
            </a:r>
          </a:p>
          <a:p>
            <a:pPr marL="1651000" lvl="1" indent="-762000" algn="l" defTabSz="825500">
              <a:lnSpc>
                <a:spcPct val="90000"/>
              </a:lnSpc>
              <a:spcBef>
                <a:spcPts val="1800"/>
              </a:spcBef>
              <a:buSzPct val="170000"/>
              <a:buChar char="•"/>
              <a:defRPr sz="4000" b="1">
                <a:solidFill>
                  <a:srgbClr val="000000"/>
                </a:solidFill>
              </a:defRPr>
            </a:pPr>
            <a:r>
              <a:t>Memory retrieval as a state-space trajectory that probes basins of attraction</a:t>
            </a:r>
          </a:p>
        </p:txBody>
      </p:sp>
      <p:sp>
        <p:nvSpPr>
          <p:cNvPr id="430" name="Temporal and Population Dynamics"/>
          <p:cNvSpPr txBox="1"/>
          <p:nvPr/>
        </p:nvSpPr>
        <p:spPr>
          <a:xfrm>
            <a:off x="668052" y="720534"/>
            <a:ext cx="14257152"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400" b="1" spc="-128">
                <a:solidFill>
                  <a:srgbClr val="000000"/>
                </a:solidFill>
              </a:defRPr>
            </a:lvl1pPr>
          </a:lstStyle>
          <a:p>
            <a:r>
              <a:t>Temporal and Population Dynamics</a:t>
            </a:r>
          </a:p>
        </p:txBody>
      </p:sp>
      <p:sp>
        <p:nvSpPr>
          <p:cNvPr id="431" name="Key Building Blocks"/>
          <p:cNvSpPr txBox="1"/>
          <p:nvPr/>
        </p:nvSpPr>
        <p:spPr>
          <a:xfrm>
            <a:off x="668052" y="1669228"/>
            <a:ext cx="14257152"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4200" b="1" spc="-84">
                <a:solidFill>
                  <a:srgbClr val="000000"/>
                </a:solidFill>
              </a:defRPr>
            </a:lvl1pPr>
          </a:lstStyle>
          <a:p>
            <a:r>
              <a:t>Key Building Blocks</a:t>
            </a:r>
          </a:p>
        </p:txBody>
      </p:sp>
      <p:pic>
        <p:nvPicPr>
          <p:cNvPr id="432" name="Fig_1.tiff" descr="Fig_1.tiff"/>
          <p:cNvPicPr>
            <a:picLocks noChangeAspect="1"/>
          </p:cNvPicPr>
          <p:nvPr/>
        </p:nvPicPr>
        <p:blipFill>
          <a:blip r:embed="rId2"/>
          <a:srcRect l="54778" t="43508"/>
          <a:stretch>
            <a:fillRect/>
          </a:stretch>
        </p:blipFill>
        <p:spPr>
          <a:xfrm>
            <a:off x="14349582" y="1862457"/>
            <a:ext cx="9562723" cy="10955701"/>
          </a:xfrm>
          <a:prstGeom prst="rect">
            <a:avLst/>
          </a:prstGeom>
          <a:ln w="12700">
            <a:miter lim="400000"/>
          </a:ln>
        </p:spPr>
      </p:pic>
      <p:sp>
        <p:nvSpPr>
          <p:cNvPr id="433" name="Monaco and Hwang. (2022). Cognitive Computation"/>
          <p:cNvSpPr txBox="1"/>
          <p:nvPr/>
        </p:nvSpPr>
        <p:spPr>
          <a:xfrm>
            <a:off x="14715559"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 https://jdmonaco.com/pubs"/>
          <p:cNvSpPr txBox="1"/>
          <p:nvPr/>
        </p:nvSpPr>
        <p:spPr>
          <a:xfrm>
            <a:off x="1207475" y="11313964"/>
            <a:ext cx="10973233"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825500">
              <a:spcBef>
                <a:spcPts val="1000"/>
              </a:spcBef>
              <a:defRPr sz="4800" b="1">
                <a:solidFill>
                  <a:schemeClr val="accent1">
                    <a:lumOff val="-13575"/>
                  </a:schemeClr>
                </a:solidFill>
                <a:latin typeface="IBM Plex Sans"/>
                <a:ea typeface="IBM Plex Sans"/>
                <a:cs typeface="IBM Plex Sans"/>
                <a:sym typeface="IBM Plex Sans"/>
              </a:defRPr>
            </a:lvl1pPr>
          </a:lstStyle>
          <a:p>
            <a:r>
              <a:t>→ https://jdmonaco.com/pubs</a:t>
            </a:r>
          </a:p>
        </p:txBody>
      </p:sp>
      <p:sp>
        <p:nvSpPr>
          <p:cNvPr id="437" name="Head scanning modifies cognitive maps"/>
          <p:cNvSpPr txBox="1"/>
          <p:nvPr/>
        </p:nvSpPr>
        <p:spPr>
          <a:xfrm>
            <a:off x="1130286" y="7701639"/>
            <a:ext cx="11555821" cy="82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lgn="l" defTabSz="821531">
              <a:lnSpc>
                <a:spcPct val="90000"/>
              </a:lnSpc>
              <a:defRPr sz="4300" b="1">
                <a:solidFill>
                  <a:schemeClr val="accent1">
                    <a:hueOff val="114395"/>
                    <a:lumOff val="-24975"/>
                  </a:schemeClr>
                </a:solidFill>
                <a:latin typeface="IBM Plex Sans"/>
                <a:ea typeface="IBM Plex Sans"/>
                <a:cs typeface="IBM Plex Sans"/>
                <a:sym typeface="IBM Plex Sans"/>
              </a:defRPr>
            </a:lvl1pPr>
          </a:lstStyle>
          <a:p>
            <a:r>
              <a:t>Head scanning modifies cognitive maps</a:t>
            </a:r>
          </a:p>
        </p:txBody>
      </p:sp>
      <p:sp>
        <p:nvSpPr>
          <p:cNvPr id="438" name="Monaco JD, Rao G, Roth ED, and Knierim JJ. (2014). Attentive scanning behavior drives one-trial potentiation of hippocampal place fields. Nature Neuroscience, 17(5), 725–731. doi: 10.1038/nn.3687"/>
          <p:cNvSpPr txBox="1"/>
          <p:nvPr/>
        </p:nvSpPr>
        <p:spPr>
          <a:xfrm>
            <a:off x="2613771" y="8494219"/>
            <a:ext cx="15302051" cy="229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016000" indent="-1016000" algn="l" defTabSz="12700">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latin typeface="IBM Plex Sans"/>
                <a:ea typeface="IBM Plex Sans"/>
                <a:cs typeface="IBM Plex Sans"/>
                <a:sym typeface="IBM Plex Sans"/>
              </a:defRPr>
            </a:pPr>
            <a:r>
              <a:rPr b="1"/>
              <a:t>Monaco JD</a:t>
            </a:r>
            <a:r>
              <a:t>, Rao G, Roth ED, and Knierim JJ. (2014). </a:t>
            </a:r>
            <a:r>
              <a:rPr>
                <a:solidFill>
                  <a:schemeClr val="accent1">
                    <a:lumOff val="-13575"/>
                  </a:schemeClr>
                </a:solidFill>
              </a:rPr>
              <a:t>Attentive scanning behavior drives one-trial potentiation of hippocampal place fields</a:t>
            </a:r>
            <a:r>
              <a:t>. </a:t>
            </a:r>
            <a:r>
              <a:rPr i="1"/>
              <a:t>Nature Neuroscience</a:t>
            </a:r>
            <a:r>
              <a:t>, 17(5), 725–731. </a:t>
            </a:r>
            <a:r>
              <a:rPr>
                <a:solidFill>
                  <a:srgbClr val="EF5FA7"/>
                </a:solidFill>
              </a:rPr>
              <a:t>doi: 10.1038/nn.3687</a:t>
            </a:r>
          </a:p>
        </p:txBody>
      </p:sp>
      <p:sp>
        <p:nvSpPr>
          <p:cNvPr id="439" name="Neurodynamical principles for embodied intelligence"/>
          <p:cNvSpPr txBox="1"/>
          <p:nvPr/>
        </p:nvSpPr>
        <p:spPr>
          <a:xfrm>
            <a:off x="1130286" y="2124742"/>
            <a:ext cx="16720202" cy="82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lgn="l" defTabSz="821531">
              <a:lnSpc>
                <a:spcPct val="90000"/>
              </a:lnSpc>
              <a:defRPr sz="4300" b="1">
                <a:solidFill>
                  <a:schemeClr val="accent1">
                    <a:hueOff val="114395"/>
                    <a:lumOff val="-24975"/>
                  </a:schemeClr>
                </a:solidFill>
                <a:latin typeface="IBM Plex Sans"/>
                <a:ea typeface="IBM Plex Sans"/>
                <a:cs typeface="IBM Plex Sans"/>
                <a:sym typeface="IBM Plex Sans"/>
              </a:defRPr>
            </a:lvl1pPr>
          </a:lstStyle>
          <a:p>
            <a:r>
              <a:t>Neurodynamical principles for embodied intelligence</a:t>
            </a:r>
          </a:p>
        </p:txBody>
      </p:sp>
      <p:sp>
        <p:nvSpPr>
          <p:cNvPr id="440" name="Monaco JD, Rajan K, and Hwang GM. (2021). A brain basis of dynamical intelligence for AI and computational neuroscience. ArXiv Preprint. arxiv:2105.07284"/>
          <p:cNvSpPr txBox="1"/>
          <p:nvPr/>
        </p:nvSpPr>
        <p:spPr>
          <a:xfrm>
            <a:off x="2611259" y="5210097"/>
            <a:ext cx="16213980" cy="1818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016000" indent="-1016000" algn="l" defTabSz="12700">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latin typeface="IBM Plex Sans"/>
                <a:ea typeface="IBM Plex Sans"/>
                <a:cs typeface="IBM Plex Sans"/>
                <a:sym typeface="IBM Plex Sans"/>
              </a:defRPr>
            </a:pPr>
            <a:r>
              <a:rPr b="1"/>
              <a:t>Monaco JD</a:t>
            </a:r>
            <a:r>
              <a:t>, Rajan K, and Hwang GM. (2021). </a:t>
            </a:r>
            <a:r>
              <a:rPr>
                <a:solidFill>
                  <a:schemeClr val="accent1">
                    <a:lumOff val="-13575"/>
                  </a:schemeClr>
                </a:solidFill>
              </a:rPr>
              <a:t>A brain basis of dynamical intelligence for AI and computational neuroscience</a:t>
            </a:r>
            <a:r>
              <a:t>. </a:t>
            </a:r>
            <a:r>
              <a:rPr i="1"/>
              <a:t>ArXiv Preprint</a:t>
            </a:r>
            <a:r>
              <a:t>. </a:t>
            </a:r>
            <a:r>
              <a:rPr>
                <a:solidFill>
                  <a:schemeClr val="accent3">
                    <a:hueOff val="914338"/>
                    <a:satOff val="31515"/>
                    <a:lumOff val="-30790"/>
                  </a:schemeClr>
                </a:solidFill>
              </a:rPr>
              <a:t>arxiv:2105.07284</a:t>
            </a:r>
          </a:p>
        </p:txBody>
      </p:sp>
      <p:sp>
        <p:nvSpPr>
          <p:cNvPr id="441" name="Monaco JD and Hwang GM. (2022). Neurodynamical computing at the information boundaries of intelligent systems. Cognitive Computation.  doi: 10.1007/s12559-022-10081-9"/>
          <p:cNvSpPr txBox="1"/>
          <p:nvPr/>
        </p:nvSpPr>
        <p:spPr>
          <a:xfrm>
            <a:off x="2611259" y="3118603"/>
            <a:ext cx="16213980" cy="2009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016000" indent="-1016000" algn="l" defTabSz="12700">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00000"/>
                </a:solidFill>
                <a:latin typeface="IBM Plex Sans"/>
                <a:ea typeface="IBM Plex Sans"/>
                <a:cs typeface="IBM Plex Sans"/>
                <a:sym typeface="IBM Plex Sans"/>
              </a:defRPr>
            </a:pPr>
            <a:r>
              <a:rPr b="1"/>
              <a:t>Monaco JD </a:t>
            </a:r>
            <a:r>
              <a:t>and Hwang GM. (2022). </a:t>
            </a:r>
            <a:r>
              <a:rPr>
                <a:solidFill>
                  <a:schemeClr val="accent1">
                    <a:lumOff val="-13575"/>
                  </a:schemeClr>
                </a:solidFill>
              </a:rPr>
              <a:t>Neurodynamical computing at the information boundaries of intelligent systems</a:t>
            </a:r>
            <a:r>
              <a:t>. </a:t>
            </a:r>
            <a:r>
              <a:rPr i="1"/>
              <a:t>Cognitive Computation</a:t>
            </a:r>
            <a:r>
              <a:t>. </a:t>
            </a:r>
            <a:br/>
            <a:r>
              <a:rPr>
                <a:solidFill>
                  <a:schemeClr val="accent6"/>
                </a:solidFill>
              </a:rPr>
              <a:t>doi: 10.1007/s12559-022-10081-9 </a:t>
            </a:r>
          </a:p>
        </p:txBody>
      </p:sp>
      <p:grpSp>
        <p:nvGrpSpPr>
          <p:cNvPr id="445" name="Group"/>
          <p:cNvGrpSpPr/>
          <p:nvPr/>
        </p:nvGrpSpPr>
        <p:grpSpPr>
          <a:xfrm>
            <a:off x="19291598" y="866025"/>
            <a:ext cx="4499538" cy="12155525"/>
            <a:chOff x="0" y="0"/>
            <a:chExt cx="4499537" cy="12155524"/>
          </a:xfrm>
        </p:grpSpPr>
        <p:pic>
          <p:nvPicPr>
            <p:cNvPr id="442" name="Fig_1.tiff" descr="Fig_1.tiff"/>
            <p:cNvPicPr>
              <a:picLocks noChangeAspect="1"/>
            </p:cNvPicPr>
            <p:nvPr/>
          </p:nvPicPr>
          <p:blipFill>
            <a:blip r:embed="rId3"/>
            <a:srcRect l="62853" t="2936" b="56301"/>
            <a:stretch>
              <a:fillRect/>
            </a:stretch>
          </p:blipFill>
          <p:spPr>
            <a:xfrm>
              <a:off x="287087" y="0"/>
              <a:ext cx="3925238" cy="3950257"/>
            </a:xfrm>
            <a:prstGeom prst="rect">
              <a:avLst/>
            </a:prstGeom>
            <a:ln w="12700" cap="flat">
              <a:noFill/>
              <a:miter lim="400000"/>
            </a:ln>
            <a:effectLst/>
          </p:spPr>
        </p:pic>
        <p:pic>
          <p:nvPicPr>
            <p:cNvPr id="443" name="Fig_2.tiff" descr="Fig_2.tiff"/>
            <p:cNvPicPr>
              <a:picLocks noChangeAspect="1"/>
            </p:cNvPicPr>
            <p:nvPr/>
          </p:nvPicPr>
          <p:blipFill>
            <a:blip r:embed="rId4"/>
            <a:srcRect l="69672" t="30519" b="2264"/>
            <a:stretch>
              <a:fillRect/>
            </a:stretch>
          </p:blipFill>
          <p:spPr>
            <a:xfrm>
              <a:off x="521573" y="4135310"/>
              <a:ext cx="3737087" cy="3723502"/>
            </a:xfrm>
            <a:prstGeom prst="rect">
              <a:avLst/>
            </a:prstGeom>
            <a:ln w="12700" cap="flat">
              <a:noFill/>
              <a:miter lim="400000"/>
            </a:ln>
            <a:effectLst/>
          </p:spPr>
        </p:pic>
        <p:pic>
          <p:nvPicPr>
            <p:cNvPr id="444" name="Fig_3.tiff" descr="Fig_3.tiff"/>
            <p:cNvPicPr>
              <a:picLocks noChangeAspect="1"/>
            </p:cNvPicPr>
            <p:nvPr/>
          </p:nvPicPr>
          <p:blipFill>
            <a:blip r:embed="rId5"/>
            <a:srcRect l="3060" t="46674" r="71363" b="3011"/>
            <a:stretch>
              <a:fillRect/>
            </a:stretch>
          </p:blipFill>
          <p:spPr>
            <a:xfrm>
              <a:off x="0" y="8014881"/>
              <a:ext cx="4499538" cy="4140644"/>
            </a:xfrm>
            <a:prstGeom prst="rect">
              <a:avLst/>
            </a:prstGeom>
            <a:ln w="12700" cap="flat">
              <a:noFill/>
              <a:miter lim="400000"/>
            </a:ln>
            <a:effectLst/>
          </p:spPr>
        </p:pic>
      </p:grpSp>
      <p:sp>
        <p:nvSpPr>
          <p:cNvPr id="446" name="Papers"/>
          <p:cNvSpPr txBox="1"/>
          <p:nvPr/>
        </p:nvSpPr>
        <p:spPr>
          <a:xfrm>
            <a:off x="668052" y="720534"/>
            <a:ext cx="14257152"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400" b="1" spc="-128">
                <a:solidFill>
                  <a:srgbClr val="000000"/>
                </a:solidFill>
              </a:defRPr>
            </a:lvl1pPr>
          </a:lstStyle>
          <a:p>
            <a:r>
              <a:t>Papers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lue-glowing-wireframe-brain.png" descr="blue-glowing-wireframe-brain.png"/>
          <p:cNvPicPr>
            <a:picLocks noChangeAspect="1"/>
          </p:cNvPicPr>
          <p:nvPr/>
        </p:nvPicPr>
        <p:blipFill>
          <a:blip r:embed="rId2"/>
          <a:stretch>
            <a:fillRect/>
          </a:stretch>
        </p:blipFill>
        <p:spPr>
          <a:xfrm>
            <a:off x="10668217" y="-10003"/>
            <a:ext cx="17389274" cy="10857731"/>
          </a:xfrm>
          <a:prstGeom prst="rect">
            <a:avLst/>
          </a:prstGeom>
          <a:ln w="12700">
            <a:miter lim="400000"/>
          </a:ln>
        </p:spPr>
      </p:pic>
      <p:sp>
        <p:nvSpPr>
          <p:cNvPr id="203" name="Cybernetics→   Cognitive Science…"/>
          <p:cNvSpPr txBox="1">
            <a:spLocks noGrp="1"/>
          </p:cNvSpPr>
          <p:nvPr>
            <p:ph type="body" sz="half" idx="4294967295"/>
          </p:nvPr>
        </p:nvSpPr>
        <p:spPr>
          <a:xfrm>
            <a:off x="1283421" y="4710031"/>
            <a:ext cx="13078846" cy="8082556"/>
          </a:xfrm>
          <a:prstGeom prst="rect">
            <a:avLst/>
          </a:prstGeom>
        </p:spPr>
        <p:txBody>
          <a:bodyPr/>
          <a:lstStyle/>
          <a:p>
            <a:pPr>
              <a:defRPr>
                <a:solidFill>
                  <a:srgbClr val="FFFFFF"/>
                </a:solidFill>
              </a:defRPr>
            </a:pPr>
            <a:r>
              <a:t>Cybernetics→</a:t>
            </a:r>
            <a:br/>
            <a:r>
              <a:t>  Cognitive Science</a:t>
            </a:r>
          </a:p>
          <a:p>
            <a:pPr>
              <a:defRPr>
                <a:solidFill>
                  <a:srgbClr val="FFFFFF"/>
                </a:solidFill>
              </a:defRPr>
            </a:pPr>
            <a:r>
              <a:t>GOFAI→</a:t>
            </a:r>
            <a:br/>
            <a:r>
              <a:t>  “Third Wave” AI learning and reasoning</a:t>
            </a:r>
          </a:p>
          <a:p>
            <a:pPr>
              <a:defRPr>
                <a:solidFill>
                  <a:srgbClr val="FFFFFF"/>
                </a:solidFill>
              </a:defRPr>
            </a:pPr>
            <a:r>
              <a:t>Behaviorist Psychology→  </a:t>
            </a:r>
            <a:br/>
            <a:r>
              <a:t>  Mainstream neuroscience</a:t>
            </a:r>
          </a:p>
          <a:p>
            <a:pPr lvl="1">
              <a:defRPr sz="4400">
                <a:solidFill>
                  <a:srgbClr val="929292"/>
                </a:solidFill>
              </a:defRPr>
            </a:pPr>
            <a:r>
              <a:t>Physics of neural systems→</a:t>
            </a:r>
            <a:br/>
            <a:r>
              <a:t>  Computational neuroscience</a:t>
            </a:r>
          </a:p>
        </p:txBody>
      </p:sp>
      <p:sp>
        <p:nvSpPr>
          <p:cNvPr id="204" name="Three paths…"/>
          <p:cNvSpPr txBox="1">
            <a:spLocks noGrp="1"/>
          </p:cNvSpPr>
          <p:nvPr>
            <p:ph type="title" idx="4294967295"/>
          </p:nvPr>
        </p:nvSpPr>
        <p:spPr>
          <a:xfrm>
            <a:off x="1206500" y="1079500"/>
            <a:ext cx="9779000" cy="1435100"/>
          </a:xfrm>
          <a:prstGeom prst="rect">
            <a:avLst/>
          </a:prstGeom>
        </p:spPr>
        <p:txBody>
          <a:bodyPr/>
          <a:lstStyle>
            <a:lvl1pPr defTabSz="642937">
              <a:lnSpc>
                <a:spcPct val="100000"/>
              </a:lnSpc>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pc="0">
                <a:solidFill>
                  <a:srgbClr val="FFFFFF"/>
                </a:solidFill>
              </a:defRPr>
            </a:lvl1pPr>
          </a:lstStyle>
          <a:p>
            <a:r>
              <a:t>Three paths…</a:t>
            </a:r>
          </a:p>
        </p:txBody>
      </p:sp>
      <p:sp>
        <p:nvSpPr>
          <p:cNvPr id="205" name="Framing an integrative (computational) neuroscience of intelligence"/>
          <p:cNvSpPr txBox="1"/>
          <p:nvPr/>
        </p:nvSpPr>
        <p:spPr>
          <a:xfrm>
            <a:off x="1206500" y="2372962"/>
            <a:ext cx="9779000" cy="1239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1219169">
              <a:lnSpc>
                <a:spcPct val="80000"/>
              </a:lnSpc>
              <a:defRPr sz="4250" b="1" spc="-85">
                <a:solidFill>
                  <a:srgbClr val="FFFFFF"/>
                </a:solidFill>
              </a:defRPr>
            </a:lvl1pPr>
          </a:lstStyle>
          <a:p>
            <a:r>
              <a:t>Framing an integrative (computational) neuroscience of intelligence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p:cNvSpPr/>
          <p:nvPr/>
        </p:nvSpPr>
        <p:spPr>
          <a:xfrm>
            <a:off x="-382439" y="-552897"/>
            <a:ext cx="25174278" cy="14821794"/>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9" name="Rectangle"/>
          <p:cNvSpPr/>
          <p:nvPr/>
        </p:nvSpPr>
        <p:spPr>
          <a:xfrm>
            <a:off x="9531410" y="10980371"/>
            <a:ext cx="6154092" cy="127000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 name="dmitriev-visualizing-deep-learning-video-trimmed" descr="dmitriev-visualizing-deep-learning-video-trimmed">
            <a:hlinkClick r:id="" action="ppaction://media"/>
            <a:extLst>
              <a:ext uri="{FF2B5EF4-FFF2-40B4-BE49-F238E27FC236}">
                <a16:creationId xmlns:a16="http://schemas.microsoft.com/office/drawing/2014/main" id="{5E5B8746-806A-474A-9349-AF2E35C144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014" y="519391"/>
            <a:ext cx="11557986" cy="11557986"/>
          </a:xfrm>
          <a:prstGeom prst="rect">
            <a:avLst/>
          </a:prstGeom>
        </p:spPr>
      </p:pic>
      <p:pic>
        <p:nvPicPr>
          <p:cNvPr id="6" name="Jiannis_Taxidis_hippocampal_imaging.mp4" descr="Jiannis_Taxidis_hippocampal_imaging.mp4">
            <a:extLst>
              <a:ext uri="{FF2B5EF4-FFF2-40B4-BE49-F238E27FC236}">
                <a16:creationId xmlns:a16="http://schemas.microsoft.com/office/drawing/2014/main" id="{9ACB2B03-7D4F-2045-A567-0E1710F20BAF}"/>
              </a:ext>
            </a:extLst>
          </p:cNvPr>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3208453" y="1365772"/>
            <a:ext cx="10541533" cy="10541533"/>
          </a:xfrm>
          <a:prstGeom prst="rect">
            <a:avLst/>
          </a:prstGeom>
          <a:ln w="12700">
            <a:miter lim="400000"/>
          </a:ln>
        </p:spPr>
      </p:pic>
      <p:sp>
        <p:nvSpPr>
          <p:cNvPr id="7" name="Video Credit: J. Taxidis">
            <a:extLst>
              <a:ext uri="{FF2B5EF4-FFF2-40B4-BE49-F238E27FC236}">
                <a16:creationId xmlns:a16="http://schemas.microsoft.com/office/drawing/2014/main" id="{DC42169A-94EE-D04D-AC82-C4672B70419B}"/>
              </a:ext>
            </a:extLst>
          </p:cNvPr>
          <p:cNvSpPr txBox="1"/>
          <p:nvPr/>
        </p:nvSpPr>
        <p:spPr>
          <a:xfrm>
            <a:off x="19936593" y="13090411"/>
            <a:ext cx="4445001" cy="607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r" defTabSz="825500">
              <a:defRPr sz="2800" i="1">
                <a:solidFill>
                  <a:srgbClr val="929292"/>
                </a:solidFill>
                <a:latin typeface="Helvetica Neue Light"/>
                <a:ea typeface="Helvetica Neue Light"/>
                <a:cs typeface="Helvetica Neue Light"/>
                <a:sym typeface="Helvetica Neue Light"/>
              </a:defRPr>
            </a:pPr>
            <a:r>
              <a:rPr u="sng"/>
              <a:t>Video Credit</a:t>
            </a:r>
            <a:r>
              <a:t>: J. Taxidis </a:t>
            </a:r>
          </a:p>
        </p:txBody>
      </p:sp>
      <p:sp>
        <p:nvSpPr>
          <p:cNvPr id="8" name="500x500 µm f.o.v. over mouse CA1 of synapsin-driven GCaMP6f during training in an olfactory working-memory task.">
            <a:extLst>
              <a:ext uri="{FF2B5EF4-FFF2-40B4-BE49-F238E27FC236}">
                <a16:creationId xmlns:a16="http://schemas.microsoft.com/office/drawing/2014/main" id="{E898FF7E-18E5-5E46-987C-D6B56F4F7C23}"/>
              </a:ext>
            </a:extLst>
          </p:cNvPr>
          <p:cNvSpPr txBox="1"/>
          <p:nvPr/>
        </p:nvSpPr>
        <p:spPr>
          <a:xfrm>
            <a:off x="13870471" y="11713930"/>
            <a:ext cx="5206724" cy="1976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76200" algn="l" defTabSz="825500">
              <a:defRPr sz="2900">
                <a:solidFill>
                  <a:srgbClr val="D5D5D5"/>
                </a:solidFill>
                <a:latin typeface="Helvetica Neue Light"/>
                <a:ea typeface="Helvetica Neue Light"/>
                <a:cs typeface="Helvetica Neue Light"/>
                <a:sym typeface="Helvetica Neue Light"/>
              </a:defRPr>
            </a:lvl1pPr>
          </a:lstStyle>
          <a:p>
            <a:r>
              <a:rPr dirty="0"/>
              <a:t>500x500 µm </a:t>
            </a:r>
            <a:r>
              <a:rPr dirty="0" err="1"/>
              <a:t>f.o.v</a:t>
            </a:r>
            <a:r>
              <a:rPr dirty="0"/>
              <a:t>. over mouse CA1 of </a:t>
            </a:r>
            <a:r>
              <a:rPr dirty="0" err="1"/>
              <a:t>synapsin</a:t>
            </a:r>
            <a:r>
              <a:rPr dirty="0"/>
              <a:t>-driven GCaMP6f during training in an olfactory working-memory task.</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9"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100000">
                <p:cTn id="15" repeatCount="indefinite" fill="hold" display="0">
                  <p:stCondLst>
                    <p:cond delay="indefinite"/>
                  </p:stCondLst>
                </p:cTn>
                <p:tgtEl>
                  <p:spTgt spid="6"/>
                </p:tgtEl>
              </p:cMediaNode>
            </p:video>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p:cNvSpPr/>
          <p:nvPr/>
        </p:nvSpPr>
        <p:spPr>
          <a:xfrm>
            <a:off x="-382439" y="-552897"/>
            <a:ext cx="25174278" cy="14821794"/>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0" name="Inverting the input-output paradigm"/>
          <p:cNvSpPr txBox="1">
            <a:spLocks noGrp="1"/>
          </p:cNvSpPr>
          <p:nvPr>
            <p:ph type="body" idx="21"/>
          </p:nvPr>
        </p:nvSpPr>
        <p:spPr>
          <a:xfrm>
            <a:off x="1206500" y="2372962"/>
            <a:ext cx="10302825"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438338">
              <a:lnSpc>
                <a:spcPct val="80000"/>
              </a:lnSpc>
              <a:defRPr sz="4800" spc="-96">
                <a:solidFill>
                  <a:srgbClr val="FFFFFF"/>
                </a:solidFill>
              </a:defRPr>
            </a:lvl1pPr>
          </a:lstStyle>
          <a:p>
            <a:r>
              <a:t>Inverting the input-output paradigm</a:t>
            </a:r>
          </a:p>
        </p:txBody>
      </p:sp>
      <p:sp>
        <p:nvSpPr>
          <p:cNvPr id="221" name="Computational metaphors for the brain have entrenched the behaviorist bias that externally observable output is the endpoint of brain function…"/>
          <p:cNvSpPr txBox="1">
            <a:spLocks noGrp="1"/>
          </p:cNvSpPr>
          <p:nvPr>
            <p:ph type="body" sz="half" idx="1"/>
          </p:nvPr>
        </p:nvSpPr>
        <p:spPr>
          <a:xfrm>
            <a:off x="1206500" y="4248504"/>
            <a:ext cx="11200520" cy="8256630"/>
          </a:xfrm>
          <a:prstGeom prst="rect">
            <a:avLst/>
          </a:prstGeom>
        </p:spPr>
        <p:txBody>
          <a:bodyPr/>
          <a:lstStyle/>
          <a:p>
            <a:pPr marL="812800" indent="-812800">
              <a:buSzPct val="100000"/>
              <a:buAutoNum type="arabicPeriod"/>
              <a:defRPr>
                <a:solidFill>
                  <a:srgbClr val="FFFFFF"/>
                </a:solidFill>
              </a:defRPr>
            </a:pPr>
            <a:r>
              <a:t>Computational metaphors for the brain have entrenched the behaviorist bias that externally observable output is the endpoint of brain function</a:t>
            </a:r>
          </a:p>
          <a:p>
            <a:pPr marL="812800" indent="-812800">
              <a:buSzPct val="100000"/>
              <a:buAutoNum type="arabicPeriod"/>
              <a:defRPr>
                <a:solidFill>
                  <a:srgbClr val="FFFFFF"/>
                </a:solidFill>
              </a:defRPr>
            </a:pPr>
            <a:r>
              <a:t>Neuroscience and AI have both embraced this bias, with either explicit or implicit input and output layers for computations</a:t>
            </a:r>
          </a:p>
          <a:p>
            <a:pPr marL="812800" indent="-812800">
              <a:buSzPct val="100000"/>
              <a:buAutoNum type="arabicPeriod"/>
              <a:defRPr>
                <a:solidFill>
                  <a:srgbClr val="FFFFFF"/>
                </a:solidFill>
              </a:defRPr>
            </a:pPr>
            <a:r>
              <a:t>Implied control paradigm is one of building forward (predictive) models</a:t>
            </a:r>
          </a:p>
        </p:txBody>
      </p:sp>
      <p:sp>
        <p:nvSpPr>
          <p:cNvPr id="222" name="External observer bias"/>
          <p:cNvSpPr txBox="1">
            <a:spLocks noGrp="1"/>
          </p:cNvSpPr>
          <p:nvPr>
            <p:ph type="title"/>
          </p:nvPr>
        </p:nvSpPr>
        <p:spPr>
          <a:xfrm>
            <a:off x="1206500" y="1079500"/>
            <a:ext cx="11655255" cy="1435100"/>
          </a:xfrm>
          <a:prstGeom prst="rect">
            <a:avLst/>
          </a:prstGeom>
        </p:spPr>
        <p:txBody>
          <a:bodyPr/>
          <a:lstStyle>
            <a:lvl1pPr>
              <a:defRPr>
                <a:solidFill>
                  <a:srgbClr val="FFFFFF"/>
                </a:solidFill>
              </a:defRPr>
            </a:lvl1pPr>
          </a:lstStyle>
          <a:p>
            <a:r>
              <a:t>External observer bias</a:t>
            </a:r>
          </a:p>
        </p:txBody>
      </p:sp>
      <p:pic>
        <p:nvPicPr>
          <p:cNvPr id="223" name="glazer-PEGASOS-clear-brain-stained-3.jpg" descr="glazer-PEGASOS-clear-brain-stained-3.jpg"/>
          <p:cNvPicPr>
            <a:picLocks noChangeAspect="1"/>
          </p:cNvPicPr>
          <p:nvPr/>
        </p:nvPicPr>
        <p:blipFill>
          <a:blip r:embed="rId2"/>
          <a:stretch>
            <a:fillRect/>
          </a:stretch>
        </p:blipFill>
        <p:spPr>
          <a:xfrm rot="16200000">
            <a:off x="12254148" y="2508124"/>
            <a:ext cx="12508749" cy="8699752"/>
          </a:xfrm>
          <a:prstGeom prst="rect">
            <a:avLst/>
          </a:prstGeom>
          <a:ln w="12700">
            <a:miter lim="400000"/>
          </a:ln>
        </p:spPr>
      </p:pic>
      <p:sp>
        <p:nvSpPr>
          <p:cNvPr id="224" name="Image Credit: Glazer et al. (PEGASOS)"/>
          <p:cNvSpPr txBox="1"/>
          <p:nvPr/>
        </p:nvSpPr>
        <p:spPr>
          <a:xfrm>
            <a:off x="17790514" y="13090411"/>
            <a:ext cx="6591080" cy="607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r" defTabSz="825500">
              <a:defRPr sz="2800" i="1">
                <a:solidFill>
                  <a:srgbClr val="929292"/>
                </a:solidFill>
                <a:latin typeface="Helvetica Neue Light"/>
                <a:ea typeface="Helvetica Neue Light"/>
                <a:cs typeface="Helvetica Neue Light"/>
                <a:sym typeface="Helvetica Neue Light"/>
              </a:defRPr>
            </a:pPr>
            <a:r>
              <a:rPr u="sng"/>
              <a:t>Image Credit</a:t>
            </a:r>
            <a:r>
              <a:t>: Glazer et al. (PEGASOS)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lide-04.png" descr="slide-04.png"/>
          <p:cNvPicPr>
            <a:picLocks noChangeAspect="1"/>
          </p:cNvPicPr>
          <p:nvPr/>
        </p:nvPicPr>
        <p:blipFill>
          <a:blip r:embed="rId2"/>
          <a:srcRect l="10542" t="12696" r="187" b="13825"/>
          <a:stretch>
            <a:fillRect/>
          </a:stretch>
        </p:blipFill>
        <p:spPr>
          <a:xfrm>
            <a:off x="2570573" y="1746217"/>
            <a:ext cx="21767621" cy="10068945"/>
          </a:xfrm>
          <a:prstGeom prst="rect">
            <a:avLst/>
          </a:prstGeom>
          <a:ln w="12700" cap="flat">
            <a:noFill/>
            <a:miter lim="400000"/>
          </a:ln>
          <a:effectLst/>
        </p:spPr>
      </p:pic>
      <p:sp>
        <p:nvSpPr>
          <p:cNvPr id="227" name="Hippocampus"/>
          <p:cNvSpPr txBox="1"/>
          <p:nvPr/>
        </p:nvSpPr>
        <p:spPr>
          <a:xfrm>
            <a:off x="14179068" y="2292349"/>
            <a:ext cx="3569666" cy="800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defRPr sz="4200" b="1">
                <a:solidFill>
                  <a:schemeClr val="accent1">
                    <a:lumOff val="-13575"/>
                  </a:schemeClr>
                </a:solidFill>
                <a:latin typeface="IBM Plex Sans"/>
                <a:ea typeface="IBM Plex Sans"/>
                <a:cs typeface="IBM Plex Sans"/>
                <a:sym typeface="IBM Plex Sans"/>
              </a:defRPr>
            </a:lvl1pPr>
          </a:lstStyle>
          <a:p>
            <a:r>
              <a:t>Hippocampus</a:t>
            </a:r>
          </a:p>
        </p:txBody>
      </p:sp>
      <p:sp>
        <p:nvSpPr>
          <p:cNvPr id="228" name="Lateral Entorhinal…"/>
          <p:cNvSpPr txBox="1"/>
          <p:nvPr/>
        </p:nvSpPr>
        <p:spPr>
          <a:xfrm>
            <a:off x="19241365" y="7477760"/>
            <a:ext cx="4189274" cy="1198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80000"/>
              </a:lnSpc>
              <a:defRPr sz="3700" b="1">
                <a:solidFill>
                  <a:srgbClr val="99195E"/>
                </a:solidFill>
                <a:latin typeface="IBM Plex Sans"/>
                <a:ea typeface="IBM Plex Sans"/>
                <a:cs typeface="IBM Plex Sans"/>
                <a:sym typeface="IBM Plex Sans"/>
              </a:defRPr>
            </a:pPr>
            <a:r>
              <a:t>Lateral Entorhinal </a:t>
            </a:r>
          </a:p>
          <a:p>
            <a:pPr defTabSz="825500">
              <a:lnSpc>
                <a:spcPct val="80000"/>
              </a:lnSpc>
              <a:defRPr sz="3700" b="1">
                <a:solidFill>
                  <a:srgbClr val="99195E"/>
                </a:solidFill>
                <a:latin typeface="IBM Plex Sans"/>
                <a:ea typeface="IBM Plex Sans"/>
                <a:cs typeface="IBM Plex Sans"/>
                <a:sym typeface="IBM Plex Sans"/>
              </a:defRPr>
            </a:pPr>
            <a:r>
              <a:t>Cortex (LEC)</a:t>
            </a:r>
          </a:p>
        </p:txBody>
      </p:sp>
      <p:sp>
        <p:nvSpPr>
          <p:cNvPr id="229" name="Medial Entorhinal…"/>
          <p:cNvSpPr txBox="1"/>
          <p:nvPr/>
        </p:nvSpPr>
        <p:spPr>
          <a:xfrm>
            <a:off x="18451811" y="3820159"/>
            <a:ext cx="4117379" cy="1198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80000"/>
              </a:lnSpc>
              <a:defRPr sz="3700" b="1">
                <a:solidFill>
                  <a:schemeClr val="accent2">
                    <a:hueOff val="260013"/>
                    <a:satOff val="17755"/>
                    <a:lumOff val="-25437"/>
                  </a:schemeClr>
                </a:solidFill>
                <a:latin typeface="IBM Plex Sans"/>
                <a:ea typeface="IBM Plex Sans"/>
                <a:cs typeface="IBM Plex Sans"/>
                <a:sym typeface="IBM Plex Sans"/>
              </a:defRPr>
            </a:pPr>
            <a:r>
              <a:t>Medial Entorhinal </a:t>
            </a:r>
          </a:p>
          <a:p>
            <a:pPr defTabSz="825500">
              <a:lnSpc>
                <a:spcPct val="80000"/>
              </a:lnSpc>
              <a:defRPr sz="3700" b="1">
                <a:solidFill>
                  <a:schemeClr val="accent2">
                    <a:hueOff val="260013"/>
                    <a:satOff val="17755"/>
                    <a:lumOff val="-25437"/>
                  </a:schemeClr>
                </a:solidFill>
                <a:latin typeface="IBM Plex Sans"/>
                <a:ea typeface="IBM Plex Sans"/>
                <a:cs typeface="IBM Plex Sans"/>
                <a:sym typeface="IBM Plex Sans"/>
              </a:defRPr>
            </a:pPr>
            <a:r>
              <a:t>Cortex (MEC)</a:t>
            </a:r>
          </a:p>
        </p:txBody>
      </p:sp>
      <p:sp>
        <p:nvSpPr>
          <p:cNvPr id="230" name="Line"/>
          <p:cNvSpPr/>
          <p:nvPr/>
        </p:nvSpPr>
        <p:spPr>
          <a:xfrm flipH="1">
            <a:off x="14734435" y="3066350"/>
            <a:ext cx="917317" cy="2040554"/>
          </a:xfrm>
          <a:prstGeom prst="line">
            <a:avLst/>
          </a:prstGeom>
          <a:noFill/>
          <a:ln w="88900" cap="flat">
            <a:solidFill>
              <a:schemeClr val="accent1">
                <a:lumOff val="-13575"/>
                <a:alpha val="79161"/>
              </a:schemeClr>
            </a:solidFill>
            <a:prstDash val="solid"/>
            <a:miter lim="400000"/>
            <a:tailEnd type="triangle" w="med" len="med"/>
          </a:ln>
          <a:effectLst/>
        </p:spPr>
        <p:txBody>
          <a:bodyPr wrap="square" lIns="0" tIns="0" rIns="0" bIns="0" numCol="1" anchor="ctr">
            <a:noAutofit/>
          </a:bodyP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231" name="Line"/>
          <p:cNvSpPr/>
          <p:nvPr/>
        </p:nvSpPr>
        <p:spPr>
          <a:xfrm flipH="1">
            <a:off x="17693536" y="4533561"/>
            <a:ext cx="1099328" cy="471744"/>
          </a:xfrm>
          <a:prstGeom prst="line">
            <a:avLst/>
          </a:prstGeom>
          <a:noFill/>
          <a:ln w="88900" cap="flat">
            <a:solidFill>
              <a:schemeClr val="accent2">
                <a:hueOff val="260013"/>
                <a:satOff val="17755"/>
                <a:lumOff val="-25437"/>
                <a:alpha val="79161"/>
              </a:schemeClr>
            </a:solidFill>
            <a:prstDash val="solid"/>
            <a:miter lim="400000"/>
            <a:tailEnd type="triangle" w="med" len="med"/>
          </a:ln>
          <a:effectLst/>
        </p:spPr>
        <p:txBody>
          <a:bodyPr wrap="square" lIns="0" tIns="0" rIns="0" bIns="0" numCol="1" anchor="ctr">
            <a:noAutofit/>
          </a:bodyPr>
          <a:lstStyle/>
          <a:p>
            <a:pPr defTabSz="825500">
              <a:defRPr sz="3200">
                <a:solidFill>
                  <a:srgbClr val="FFFFFF"/>
                </a:solidFill>
                <a:latin typeface="IBM Plex Sans Medium"/>
                <a:ea typeface="IBM Plex Sans Medium"/>
                <a:cs typeface="IBM Plex Sans Medium"/>
                <a:sym typeface="IBM Plex Sans Medium"/>
              </a:defRPr>
            </a:pPr>
            <a:endParaRPr/>
          </a:p>
        </p:txBody>
      </p:sp>
      <p:sp>
        <p:nvSpPr>
          <p:cNvPr id="232" name="Line"/>
          <p:cNvSpPr/>
          <p:nvPr/>
        </p:nvSpPr>
        <p:spPr>
          <a:xfrm flipH="1" flipV="1">
            <a:off x="17160136" y="7608804"/>
            <a:ext cx="2021577" cy="475796"/>
          </a:xfrm>
          <a:prstGeom prst="line">
            <a:avLst/>
          </a:prstGeom>
          <a:noFill/>
          <a:ln w="88900" cap="flat">
            <a:solidFill>
              <a:srgbClr val="99195E">
                <a:alpha val="79161"/>
              </a:srgbClr>
            </a:solidFill>
            <a:prstDash val="solid"/>
            <a:miter lim="400000"/>
            <a:tailEnd type="triangle" w="med" len="med"/>
          </a:ln>
          <a:effectLst/>
        </p:spPr>
        <p:txBody>
          <a:bodyPr wrap="square" lIns="0" tIns="0" rIns="0" bIns="0" numCol="1" anchor="ctr">
            <a:noAutofit/>
          </a:bodyPr>
          <a:lstStyle/>
          <a:p>
            <a:pPr defTabSz="825500">
              <a:defRPr sz="3200">
                <a:solidFill>
                  <a:srgbClr val="FFFFFF"/>
                </a:solidFill>
                <a:latin typeface="IBM Plex Sans Medium"/>
                <a:ea typeface="IBM Plex Sans Medium"/>
                <a:cs typeface="IBM Plex Sans Medium"/>
                <a:sym typeface="IBM Plex Sans Medium"/>
              </a:defRPr>
            </a:pPr>
            <a:endParaRPr/>
          </a:p>
        </p:txBody>
      </p:sp>
      <p:pic>
        <p:nvPicPr>
          <p:cNvPr id="233" name="example-place-field.png" descr="example-place-field.png"/>
          <p:cNvPicPr>
            <a:picLocks noChangeAspect="1"/>
          </p:cNvPicPr>
          <p:nvPr/>
        </p:nvPicPr>
        <p:blipFill>
          <a:blip r:embed="rId3"/>
          <a:stretch>
            <a:fillRect/>
          </a:stretch>
        </p:blipFill>
        <p:spPr>
          <a:xfrm>
            <a:off x="12493169" y="4065085"/>
            <a:ext cx="1731578" cy="1719469"/>
          </a:xfrm>
          <a:prstGeom prst="rect">
            <a:avLst/>
          </a:prstGeom>
          <a:ln w="12700" cap="flat">
            <a:noFill/>
            <a:miter lim="400000"/>
          </a:ln>
          <a:effectLst/>
        </p:spPr>
      </p:pic>
      <p:grpSp>
        <p:nvGrpSpPr>
          <p:cNvPr id="236" name="Group"/>
          <p:cNvGrpSpPr/>
          <p:nvPr/>
        </p:nvGrpSpPr>
        <p:grpSpPr>
          <a:xfrm>
            <a:off x="20721560" y="1663125"/>
            <a:ext cx="3561190" cy="3883116"/>
            <a:chOff x="0" y="0"/>
            <a:chExt cx="3561189" cy="3883114"/>
          </a:xfrm>
        </p:grpSpPr>
        <p:pic>
          <p:nvPicPr>
            <p:cNvPr id="234" name="fyhn-moser-grid-shift-realignment.png" descr="fyhn-moser-grid-shift-realignment.png"/>
            <p:cNvPicPr>
              <a:picLocks noChangeAspect="1"/>
            </p:cNvPicPr>
            <p:nvPr/>
          </p:nvPicPr>
          <p:blipFill>
            <a:blip r:embed="rId4"/>
            <a:srcRect l="69985" t="65738" r="982"/>
            <a:stretch>
              <a:fillRect/>
            </a:stretch>
          </p:blipFill>
          <p:spPr>
            <a:xfrm>
              <a:off x="0" y="0"/>
              <a:ext cx="1731630" cy="2348335"/>
            </a:xfrm>
            <a:prstGeom prst="rect">
              <a:avLst/>
            </a:prstGeom>
            <a:ln w="12700" cap="flat">
              <a:noFill/>
              <a:miter lim="400000"/>
            </a:ln>
            <a:effectLst/>
          </p:spPr>
        </p:pic>
        <p:pic>
          <p:nvPicPr>
            <p:cNvPr id="235" name="fyhn-moser-grid-shift-realignment.png" descr="fyhn-moser-grid-shift-realignment.png"/>
            <p:cNvPicPr>
              <a:picLocks noChangeAspect="1"/>
            </p:cNvPicPr>
            <p:nvPr/>
          </p:nvPicPr>
          <p:blipFill>
            <a:blip r:embed="rId4"/>
            <a:srcRect l="69985" t="12002" r="982" b="34184"/>
            <a:stretch>
              <a:fillRect/>
            </a:stretch>
          </p:blipFill>
          <p:spPr>
            <a:xfrm>
              <a:off x="1744332" y="13096"/>
              <a:ext cx="1816858" cy="3870019"/>
            </a:xfrm>
            <a:prstGeom prst="rect">
              <a:avLst/>
            </a:prstGeom>
            <a:ln w="12700" cap="flat">
              <a:noFill/>
              <a:miter lim="400000"/>
            </a:ln>
            <a:effectLst/>
          </p:spPr>
        </p:pic>
      </p:grpSp>
      <p:grpSp>
        <p:nvGrpSpPr>
          <p:cNvPr id="239" name="Group"/>
          <p:cNvGrpSpPr/>
          <p:nvPr/>
        </p:nvGrpSpPr>
        <p:grpSpPr>
          <a:xfrm>
            <a:off x="20025340" y="8546552"/>
            <a:ext cx="4028510" cy="3581924"/>
            <a:chOff x="0" y="0"/>
            <a:chExt cx="4028508" cy="3581922"/>
          </a:xfrm>
        </p:grpSpPr>
        <p:pic>
          <p:nvPicPr>
            <p:cNvPr id="237" name="deshmukh-LEC-object-cells.png" descr="deshmukh-LEC-object-cells.png"/>
            <p:cNvPicPr>
              <a:picLocks noChangeAspect="1"/>
            </p:cNvPicPr>
            <p:nvPr/>
          </p:nvPicPr>
          <p:blipFill>
            <a:blip r:embed="rId5"/>
            <a:srcRect t="67270"/>
            <a:stretch>
              <a:fillRect/>
            </a:stretch>
          </p:blipFill>
          <p:spPr>
            <a:xfrm>
              <a:off x="2045168" y="128624"/>
              <a:ext cx="1983341" cy="1751469"/>
            </a:xfrm>
            <a:prstGeom prst="rect">
              <a:avLst/>
            </a:prstGeom>
            <a:ln w="12700" cap="flat">
              <a:noFill/>
              <a:miter lim="400000"/>
            </a:ln>
            <a:effectLst/>
          </p:spPr>
        </p:pic>
        <p:pic>
          <p:nvPicPr>
            <p:cNvPr id="238" name="deshmukh-LEC-object-cells.png" descr="deshmukh-LEC-object-cells.png"/>
            <p:cNvPicPr>
              <a:picLocks noChangeAspect="1"/>
            </p:cNvPicPr>
            <p:nvPr/>
          </p:nvPicPr>
          <p:blipFill>
            <a:blip r:embed="rId5"/>
            <a:srcRect b="33064"/>
            <a:stretch>
              <a:fillRect/>
            </a:stretch>
          </p:blipFill>
          <p:spPr>
            <a:xfrm>
              <a:off x="0" y="0"/>
              <a:ext cx="1983315" cy="3581923"/>
            </a:xfrm>
            <a:prstGeom prst="rect">
              <a:avLst/>
            </a:prstGeom>
            <a:ln w="12700" cap="flat">
              <a:noFill/>
              <a:miter lim="400000"/>
            </a:ln>
            <a:effectLst/>
          </p:spPr>
        </p:pic>
      </p:grpSp>
      <p:sp>
        <p:nvSpPr>
          <p:cNvPr id="241" name="Boccara CN, et al. (2015). Hippocampus, 25: 838"/>
          <p:cNvSpPr txBox="1"/>
          <p:nvPr/>
        </p:nvSpPr>
        <p:spPr>
          <a:xfrm>
            <a:off x="14779835" y="13179102"/>
            <a:ext cx="9584050"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Boccara CN,</a:t>
            </a:r>
            <a:r>
              <a:rPr i="1">
                <a:latin typeface="+mn-lt"/>
                <a:ea typeface="+mn-ea"/>
                <a:cs typeface="+mn-cs"/>
                <a:sym typeface="Helvetica Neue"/>
              </a:rPr>
              <a:t> et al</a:t>
            </a:r>
            <a:r>
              <a:t>. (2015). Hippocampus, 25: 838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lide-04.png" descr="slide-04.png"/>
          <p:cNvPicPr>
            <a:picLocks noChangeAspect="1"/>
          </p:cNvPicPr>
          <p:nvPr/>
        </p:nvPicPr>
        <p:blipFill>
          <a:blip r:embed="rId2"/>
          <a:srcRect l="10542" t="12696" r="187" b="13825"/>
          <a:stretch>
            <a:fillRect/>
          </a:stretch>
        </p:blipFill>
        <p:spPr>
          <a:xfrm>
            <a:off x="13811493" y="7102549"/>
            <a:ext cx="11943334" cy="5524571"/>
          </a:xfrm>
          <a:prstGeom prst="rect">
            <a:avLst/>
          </a:prstGeom>
          <a:ln w="12700" cap="flat">
            <a:noFill/>
            <a:miter lim="400000"/>
          </a:ln>
          <a:effectLst/>
        </p:spPr>
      </p:pic>
      <p:sp>
        <p:nvSpPr>
          <p:cNvPr id="241" name="Boccara CN, et al. (2015). Hippocampus, 25: 838"/>
          <p:cNvSpPr txBox="1"/>
          <p:nvPr/>
        </p:nvSpPr>
        <p:spPr>
          <a:xfrm>
            <a:off x="14779835" y="13179102"/>
            <a:ext cx="9584050" cy="566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Neue Light"/>
                <a:ea typeface="Helvetica Neue Light"/>
                <a:cs typeface="Helvetica Neue Light"/>
                <a:sym typeface="Helvetica Neue Light"/>
              </a:defRPr>
            </a:pPr>
            <a:r>
              <a:t>Boccara CN,</a:t>
            </a:r>
            <a:r>
              <a:rPr i="1">
                <a:latin typeface="+mn-lt"/>
                <a:ea typeface="+mn-ea"/>
                <a:cs typeface="+mn-cs"/>
                <a:sym typeface="Helvetica Neue"/>
              </a:rPr>
              <a:t> et al</a:t>
            </a:r>
            <a:r>
              <a:t>. (2015). Hippocampus, 25: 838</a:t>
            </a:r>
          </a:p>
        </p:txBody>
      </p:sp>
      <p:pic>
        <p:nvPicPr>
          <p:cNvPr id="17" name="Image" descr="Image">
            <a:extLst>
              <a:ext uri="{FF2B5EF4-FFF2-40B4-BE49-F238E27FC236}">
                <a16:creationId xmlns:a16="http://schemas.microsoft.com/office/drawing/2014/main" id="{CE9D3D51-2039-F64E-A586-22A645CBF390}"/>
              </a:ext>
            </a:extLst>
          </p:cNvPr>
          <p:cNvPicPr>
            <a:picLocks noChangeAspect="1"/>
          </p:cNvPicPr>
          <p:nvPr/>
        </p:nvPicPr>
        <p:blipFill>
          <a:blip r:embed="rId3"/>
          <a:srcRect l="9324" t="5825" r="529" b="59897"/>
          <a:stretch>
            <a:fillRect/>
          </a:stretch>
        </p:blipFill>
        <p:spPr>
          <a:xfrm>
            <a:off x="1749623" y="1088880"/>
            <a:ext cx="20884704" cy="5095237"/>
          </a:xfrm>
          <a:prstGeom prst="rect">
            <a:avLst/>
          </a:prstGeom>
          <a:ln w="12700">
            <a:miter lim="400000"/>
          </a:ln>
        </p:spPr>
      </p:pic>
    </p:spTree>
    <p:extLst>
      <p:ext uri="{BB962C8B-B14F-4D97-AF65-F5344CB8AC3E}">
        <p14:creationId xmlns:p14="http://schemas.microsoft.com/office/powerpoint/2010/main" val="17825639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grieves-10-place-cells-CA1-50min-square-example2.mp4" descr="grieves-10-place-cells-CA1-50min-square-example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513954" y="715563"/>
            <a:ext cx="15356092" cy="12284874"/>
          </a:xfrm>
          <a:prstGeom prst="rect">
            <a:avLst/>
          </a:prstGeom>
          <a:ln w="12700">
            <a:miter lim="400000"/>
          </a:ln>
        </p:spPr>
      </p:pic>
      <p:sp>
        <p:nvSpPr>
          <p:cNvPr id="262" name="Video Credit: R. Grieves"/>
          <p:cNvSpPr txBox="1"/>
          <p:nvPr/>
        </p:nvSpPr>
        <p:spPr>
          <a:xfrm>
            <a:off x="19471382" y="13048967"/>
            <a:ext cx="4918446" cy="650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r" defTabSz="821531">
              <a:defRPr sz="2800" i="1">
                <a:solidFill>
                  <a:srgbClr val="929292"/>
                </a:solidFill>
                <a:latin typeface="Helvetica Neue Light"/>
                <a:ea typeface="Helvetica Neue Light"/>
                <a:cs typeface="Helvetica Neue Light"/>
                <a:sym typeface="Helvetica Neue Light"/>
              </a:defRPr>
            </a:pPr>
            <a:r>
              <a:rPr u="sng"/>
              <a:t>Video Credit</a:t>
            </a:r>
            <a:r>
              <a:t>: R. Grieves</a:t>
            </a:r>
          </a:p>
        </p:txBody>
      </p:sp>
      <p:sp>
        <p:nvSpPr>
          <p:cNvPr id="263" name="Not Actual Speed"/>
          <p:cNvSpPr txBox="1"/>
          <p:nvPr/>
        </p:nvSpPr>
        <p:spPr>
          <a:xfrm>
            <a:off x="5268528" y="12959422"/>
            <a:ext cx="4918447" cy="704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821531">
              <a:defRPr sz="4400">
                <a:solidFill>
                  <a:schemeClr val="accent2"/>
                </a:solidFill>
                <a:latin typeface="Helvetica Neue LT Std 75 Bold"/>
                <a:ea typeface="Helvetica Neue LT Std 75 Bold"/>
                <a:cs typeface="Helvetica Neue LT Std 75 Bold"/>
                <a:sym typeface="Helvetica Neue LT Std 75 Bold"/>
              </a:defRPr>
            </a:lvl1pPr>
          </a:lstStyle>
          <a:p>
            <a:r>
              <a:t>Not Actual Speed</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34" fill="hold"/>
                                        <p:tgtEl>
                                          <p:spTgt spid="2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1"/>
                </p:tgtEl>
              </p:cMediaNode>
            </p:video>
            <p:seq concurrent="1" nextAc="seek">
              <p:cTn id="8" restart="whenNotActive" fill="hold" evtFilter="cancelBubble" nodeType="interactiveSeq">
                <p:stCondLst>
                  <p:cond evt="onClick" delay="0">
                    <p:tgtEl>
                      <p:spTgt spid="2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1"/>
                                        </p:tgtEl>
                                      </p:cBhvr>
                                    </p:cmd>
                                  </p:childTnLst>
                                </p:cTn>
                              </p:par>
                            </p:childTnLst>
                          </p:cTn>
                        </p:par>
                      </p:childTnLst>
                    </p:cTn>
                  </p:par>
                </p:childTnLst>
              </p:cTn>
              <p:nextCondLst>
                <p:cond evt="onClick" delay="0">
                  <p:tgtEl>
                    <p:spTgt spid="26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scanning-covershot.jpg" descr="scanning-covershot.jpg"/>
          <p:cNvPicPr>
            <a:picLocks noChangeAspect="1"/>
          </p:cNvPicPr>
          <p:nvPr/>
        </p:nvPicPr>
        <p:blipFill>
          <a:blip r:embed="rId3"/>
          <a:srcRect t="226" b="226"/>
          <a:stretch>
            <a:fillRect/>
          </a:stretch>
        </p:blipFill>
        <p:spPr>
          <a:xfrm flipH="1">
            <a:off x="-85928" y="-8855685"/>
            <a:ext cx="34082777" cy="22609999"/>
          </a:xfrm>
          <a:prstGeom prst="rect">
            <a:avLst/>
          </a:prstGeom>
          <a:ln w="12700">
            <a:miter lim="400000"/>
          </a:ln>
        </p:spPr>
      </p:pic>
      <p:sp>
        <p:nvSpPr>
          <p:cNvPr id="268" name="Progressive articulation vs. forward models"/>
          <p:cNvSpPr txBox="1">
            <a:spLocks noGrp="1"/>
          </p:cNvSpPr>
          <p:nvPr>
            <p:ph type="body" idx="21"/>
          </p:nvPr>
        </p:nvSpPr>
        <p:spPr>
          <a:xfrm>
            <a:off x="825500" y="3261962"/>
            <a:ext cx="11602372" cy="1239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316421">
              <a:lnSpc>
                <a:spcPct val="80000"/>
              </a:lnSpc>
              <a:defRPr sz="4560" spc="-91">
                <a:solidFill>
                  <a:schemeClr val="accent1">
                    <a:hueOff val="114395"/>
                    <a:lumOff val="-24975"/>
                  </a:schemeClr>
                </a:solidFill>
              </a:defRPr>
            </a:lvl1pPr>
          </a:lstStyle>
          <a:p>
            <a:r>
              <a:t>Progressive articulation vs. forward models</a:t>
            </a:r>
          </a:p>
        </p:txBody>
      </p:sp>
      <p:sp>
        <p:nvSpPr>
          <p:cNvPr id="269" name="Embodied cognition"/>
          <p:cNvSpPr txBox="1">
            <a:spLocks noGrp="1"/>
          </p:cNvSpPr>
          <p:nvPr>
            <p:ph type="title"/>
          </p:nvPr>
        </p:nvSpPr>
        <p:spPr>
          <a:xfrm>
            <a:off x="825500" y="1968500"/>
            <a:ext cx="13133283" cy="1435100"/>
          </a:xfrm>
          <a:prstGeom prst="rect">
            <a:avLst/>
          </a:prstGeom>
        </p:spPr>
        <p:txBody>
          <a:bodyPr/>
          <a:lstStyle>
            <a:lvl1pPr>
              <a:defRPr>
                <a:solidFill>
                  <a:schemeClr val="accent1">
                    <a:hueOff val="114395"/>
                    <a:lumOff val="-24975"/>
                  </a:schemeClr>
                </a:solidFill>
              </a:defRPr>
            </a:lvl1pPr>
          </a:lstStyle>
          <a:p>
            <a:r>
              <a:t>Embodied cognition</a:t>
            </a:r>
          </a:p>
        </p:txBody>
      </p:sp>
      <p:sp>
        <p:nvSpPr>
          <p:cNvPr id="270" name="Embodiment-first theories invert our view of cognition as integrating isolated channels of sensory information into unified internal models, to one of articulating dynamical boundaries within existing global states that already reflect an organism’s cumu"/>
          <p:cNvSpPr txBox="1">
            <a:spLocks noGrp="1"/>
          </p:cNvSpPr>
          <p:nvPr>
            <p:ph type="body" sz="half" idx="1"/>
          </p:nvPr>
        </p:nvSpPr>
        <p:spPr>
          <a:xfrm>
            <a:off x="800527" y="4712189"/>
            <a:ext cx="9823318" cy="8256630"/>
          </a:xfrm>
          <a:prstGeom prst="rect">
            <a:avLst/>
          </a:prstGeom>
        </p:spPr>
        <p:txBody>
          <a:bodyPr/>
          <a:lstStyle/>
          <a:p>
            <a:pPr marL="0" indent="0">
              <a:buSzTx/>
              <a:buNone/>
            </a:pPr>
            <a:r>
              <a:t>Embodiment-first theories invert our view of cognition as integrating isolated channels of sensory information into unified internal models, to one of articulating dynamical boundaries within existing global states that already reflect an organism’s cumulative experience in its world (</a:t>
            </a:r>
            <a:r>
              <a:rPr i="1"/>
              <a:t>umvelt</a:t>
            </a:r>
            <a:r>
              <a:t>).</a:t>
            </a:r>
          </a:p>
        </p:txBody>
      </p:sp>
      <p:sp>
        <p:nvSpPr>
          <p:cNvPr id="271" name="Monaco and Hwang. (2022). Cognitive Computation"/>
          <p:cNvSpPr txBox="1"/>
          <p:nvPr/>
        </p:nvSpPr>
        <p:spPr>
          <a:xfrm>
            <a:off x="920161" y="13179102"/>
            <a:ext cx="9584049" cy="56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0000"/>
                </a:solidFill>
                <a:latin typeface="Helvetica Neue Light"/>
                <a:ea typeface="Helvetica Neue Light"/>
                <a:cs typeface="Helvetica Neue Light"/>
                <a:sym typeface="Helvetica Neue Light"/>
              </a:defRPr>
            </a:pPr>
            <a:r>
              <a:t>Monaco and Hwang. (2022). </a:t>
            </a:r>
            <a:r>
              <a:rPr i="1">
                <a:latin typeface="+mn-lt"/>
                <a:ea typeface="+mn-ea"/>
                <a:cs typeface="+mn-cs"/>
                <a:sym typeface="Helvetica Neue"/>
              </a:rPr>
              <a:t>Cognitive Computation</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1462</Words>
  <Application>Microsoft Macintosh PowerPoint</Application>
  <PresentationFormat>Custom</PresentationFormat>
  <Paragraphs>141</Paragraphs>
  <Slides>28</Slides>
  <Notes>10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Helvetica Neue</vt:lpstr>
      <vt:lpstr>Helvetica Neue Bold Condensed</vt:lpstr>
      <vt:lpstr>Helvetica Neue Light</vt:lpstr>
      <vt:lpstr>Helvetica Neue Medium</vt:lpstr>
      <vt:lpstr>HelveticaNeueLT Std Lt</vt:lpstr>
      <vt:lpstr>IBM Plex Sans</vt:lpstr>
      <vt:lpstr>IBM Plex Sans Light</vt:lpstr>
      <vt:lpstr>21_BasicWhite</vt:lpstr>
      <vt:lpstr>Neurodynamical computing at the information boundaries of intelligent systems</vt:lpstr>
      <vt:lpstr>Outline</vt:lpstr>
      <vt:lpstr>Three paths…</vt:lpstr>
      <vt:lpstr>PowerPoint Presentation</vt:lpstr>
      <vt:lpstr>External observer bias</vt:lpstr>
      <vt:lpstr>PowerPoint Presentation</vt:lpstr>
      <vt:lpstr>PowerPoint Presentation</vt:lpstr>
      <vt:lpstr>PowerPoint Presentation</vt:lpstr>
      <vt:lpstr>Embodied cognition</vt:lpstr>
      <vt:lpstr>Dynamical systems view of cognition</vt:lpstr>
      <vt:lpstr>Reorganizing the control flow</vt:lpstr>
      <vt:lpstr>Reorganizing the control flow</vt:lpstr>
      <vt:lpstr>Reorganizing the control flow</vt:lpstr>
      <vt:lpstr>Active inference</vt:lpstr>
      <vt:lpstr>PowerPoint Presentation</vt:lpstr>
      <vt:lpstr>Example</vt:lpstr>
      <vt:lpstr>Example</vt:lpstr>
      <vt:lpstr>Quantifying Lateral Head-Scan Behaviors</vt:lpstr>
      <vt:lpstr>Place-Field Firing</vt:lpstr>
      <vt:lpstr>PowerPoint Presentation</vt:lpstr>
      <vt:lpstr>PowerPoint Presentation</vt:lpstr>
      <vt:lpstr>Active inference</vt:lpstr>
      <vt:lpstr>Integrative framework for neurodynamical cognition</vt:lpstr>
      <vt:lpstr>Integrative framework for neurodynamical cognition</vt:lpstr>
      <vt:lpstr>Integrative framework for neurodynamical cognition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Neurodynamical computing at the information boundaries of intelligent systems</dc:title>
  <cp:lastModifiedBy>Joseph Monaco</cp:lastModifiedBy>
  <cp:revision>2</cp:revision>
  <cp:lastPrinted>2023-03-12T15:52:51Z</cp:lastPrinted>
  <dcterms:modified xsi:type="dcterms:W3CDTF">2023-12-24T20:49:22Z</dcterms:modified>
</cp:coreProperties>
</file>